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Lst>
  <p:notesMasterIdLst>
    <p:notesMasterId r:id="rId43"/>
  </p:notesMasterIdLst>
  <p:sldIdLst>
    <p:sldId id="256" r:id="rId2"/>
    <p:sldId id="300" r:id="rId3"/>
    <p:sldId id="257" r:id="rId4"/>
    <p:sldId id="258" r:id="rId5"/>
    <p:sldId id="298" r:id="rId6"/>
    <p:sldId id="259" r:id="rId7"/>
    <p:sldId id="260" r:id="rId8"/>
    <p:sldId id="261" r:id="rId9"/>
    <p:sldId id="262" r:id="rId10"/>
    <p:sldId id="263" r:id="rId11"/>
    <p:sldId id="264" r:id="rId12"/>
    <p:sldId id="265" r:id="rId13"/>
    <p:sldId id="267" r:id="rId14"/>
    <p:sldId id="297" r:id="rId15"/>
    <p:sldId id="269" r:id="rId16"/>
    <p:sldId id="270" r:id="rId17"/>
    <p:sldId id="271" r:id="rId18"/>
    <p:sldId id="272" r:id="rId19"/>
    <p:sldId id="273" r:id="rId20"/>
    <p:sldId id="274" r:id="rId21"/>
    <p:sldId id="277" r:id="rId22"/>
    <p:sldId id="276" r:id="rId23"/>
    <p:sldId id="275" r:id="rId24"/>
    <p:sldId id="299" r:id="rId25"/>
    <p:sldId id="278" r:id="rId26"/>
    <p:sldId id="281" r:id="rId27"/>
    <p:sldId id="282" r:id="rId28"/>
    <p:sldId id="283" r:id="rId29"/>
    <p:sldId id="284" r:id="rId30"/>
    <p:sldId id="285" r:id="rId31"/>
    <p:sldId id="286" r:id="rId32"/>
    <p:sldId id="287" r:id="rId33"/>
    <p:sldId id="288" r:id="rId34"/>
    <p:sldId id="289" r:id="rId35"/>
    <p:sldId id="290" r:id="rId36"/>
    <p:sldId id="292" r:id="rId37"/>
    <p:sldId id="291" r:id="rId38"/>
    <p:sldId id="293" r:id="rId39"/>
    <p:sldId id="294" r:id="rId40"/>
    <p:sldId id="295"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72" d="100"/>
          <a:sy n="72" d="100"/>
        </p:scale>
        <p:origin x="840"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EA676-BA84-4668-8C91-458481381D1C}" type="datetimeFigureOut">
              <a:rPr lang="en-GB" smtClean="0"/>
              <a:pPr/>
              <a:t>22/11/2021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76DB32-5711-4AAD-A3E9-89021E66D0E5}" type="slidenum">
              <a:rPr lang="en-GB" smtClean="0"/>
              <a:pPr/>
              <a:t>‹#›</a:t>
            </a:fld>
            <a:endParaRPr lang="en-GB"/>
          </a:p>
        </p:txBody>
      </p:sp>
    </p:spTree>
    <p:extLst>
      <p:ext uri="{BB962C8B-B14F-4D97-AF65-F5344CB8AC3E}">
        <p14:creationId xmlns:p14="http://schemas.microsoft.com/office/powerpoint/2010/main" val="395691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2776"/>
            <a:ext cx="7772400" cy="1470025"/>
          </a:xfrm>
        </p:spPr>
        <p:txBody>
          <a:bodyPr/>
          <a:lstStyle>
            <a:lvl1pPr>
              <a:defRPr b="1"/>
            </a:lvl1pPr>
          </a:lstStyle>
          <a:p>
            <a:r>
              <a:rPr lang="en-US" dirty="0"/>
              <a:t>Click to edit Master title style</a:t>
            </a:r>
          </a:p>
        </p:txBody>
      </p:sp>
      <p:sp>
        <p:nvSpPr>
          <p:cNvPr id="3" name="Subtitle 2"/>
          <p:cNvSpPr>
            <a:spLocks noGrp="1"/>
          </p:cNvSpPr>
          <p:nvPr>
            <p:ph type="subTitle" idx="1"/>
          </p:nvPr>
        </p:nvSpPr>
        <p:spPr>
          <a:xfrm>
            <a:off x="1371600" y="3168551"/>
            <a:ext cx="6400800" cy="1052537"/>
          </a:xfrm>
        </p:spPr>
        <p:txBody>
          <a:bodyPr/>
          <a:lstStyle>
            <a:lvl1pPr marL="0" indent="0" algn="ctr">
              <a:buNone/>
              <a:defRPr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625D76-A5EA-4318-B8BF-6F01CBC4F94C}" type="datetime1">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30C70D-B3EE-4574-8690-8371C5F828C0}"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466" y="4869160"/>
            <a:ext cx="2625069" cy="1034509"/>
          </a:xfrm>
          <a:prstGeom prst="rect">
            <a:avLst/>
          </a:prstGeom>
        </p:spPr>
      </p:pic>
      <p:sp>
        <p:nvSpPr>
          <p:cNvPr id="8" name="Rectangle 7"/>
          <p:cNvSpPr/>
          <p:nvPr userDrawn="1"/>
        </p:nvSpPr>
        <p:spPr>
          <a:xfrm>
            <a:off x="390364" y="6237312"/>
            <a:ext cx="8363272" cy="620688"/>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90364" y="0"/>
            <a:ext cx="8363272" cy="620688"/>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1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DDD7BF-B3E5-40F5-B0B6-982B62200D16}" type="datetime1">
              <a:rPr lang="en-US" smtClean="0"/>
              <a:pPr/>
              <a:t>11/22/2021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278721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F7DF9-2704-46E8-A0EA-D5FCA2415FC4}" type="datetime1">
              <a:rPr lang="en-US" smtClean="0"/>
              <a:pPr/>
              <a:t>11/22/2021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1028172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800600"/>
          </a:xfrm>
        </p:spPr>
        <p:txBody>
          <a:bodyPr/>
          <a:lstStyle>
            <a:lvl1pPr marL="342900" indent="-342900">
              <a:buFontTx/>
              <a:buBlip>
                <a:blip r:embed="rId2"/>
              </a:buBlip>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CD51AA-1D15-498B-B645-4ACBE9962E97}" type="datetime1">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8" name="Slide Number Placeholder 5"/>
          <p:cNvSpPr>
            <a:spLocks noGrp="1"/>
          </p:cNvSpPr>
          <p:nvPr>
            <p:ph type="sldNum" sz="quarter" idx="12"/>
          </p:nvPr>
        </p:nvSpPr>
        <p:spPr>
          <a:xfrm>
            <a:off x="4389120" y="0"/>
            <a:ext cx="365760" cy="365125"/>
          </a:xfrm>
        </p:spPr>
        <p:txBody>
          <a:bodyPr/>
          <a:lstStyle/>
          <a:p>
            <a:fld id="{9630C70D-B3EE-4574-8690-8371C5F828C0}" type="slidenum">
              <a:rPr lang="en-US" smtClean="0"/>
              <a:pPr/>
              <a:t>‹#›</a:t>
            </a:fld>
            <a:endParaRPr lang="en-US"/>
          </a:p>
        </p:txBody>
      </p:sp>
    </p:spTree>
    <p:extLst>
      <p:ext uri="{BB962C8B-B14F-4D97-AF65-F5344CB8AC3E}">
        <p14:creationId xmlns:p14="http://schemas.microsoft.com/office/powerpoint/2010/main" val="7336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3AFD79-E308-4A88-BD84-FD3000D31614}" type="datetime1">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392239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75BB2D-02BD-453B-AF84-9C91406B6B17}" type="datetime1">
              <a:rPr lang="en-US" smtClean="0"/>
              <a:pPr/>
              <a:t>11/22/2021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198729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9A8D5C-7AC3-4818-862D-D033C72A0708}" type="datetime1">
              <a:rPr lang="en-US" smtClean="0"/>
              <a:pPr/>
              <a:t>11/22/2021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3818411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CD6305-993A-42AC-A2F1-8A6C3F8B48C0}" type="datetime1">
              <a:rPr lang="en-US" smtClean="0"/>
              <a:pPr/>
              <a:t>11/22/2021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2866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F5974-BA84-4BA5-942E-D2764F7191B6}" type="datetime1">
              <a:rPr lang="en-US" smtClean="0"/>
              <a:pPr/>
              <a:t>11/22/2021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287994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5B2202-EF6C-444D-9439-68E8DD5FE1DB}" type="datetime1">
              <a:rPr lang="en-US" smtClean="0"/>
              <a:pPr/>
              <a:t>11/22/2021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418072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49B240-B397-41EC-8762-957EC537E454}" type="datetime1">
              <a:rPr lang="en-US" smtClean="0"/>
              <a:pPr/>
              <a:t>11/22/2021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DA88FB-C769-45C9-BAC1-0C7B545A559F}" type="slidenum">
              <a:rPr lang="en-GB" smtClean="0"/>
              <a:pPr/>
              <a:t>‹#›</a:t>
            </a:fld>
            <a:endParaRPr lang="en-GB"/>
          </a:p>
        </p:txBody>
      </p:sp>
    </p:spTree>
    <p:extLst>
      <p:ext uri="{BB962C8B-B14F-4D97-AF65-F5344CB8AC3E}">
        <p14:creationId xmlns:p14="http://schemas.microsoft.com/office/powerpoint/2010/main" val="67572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36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457200" y="0"/>
            <a:ext cx="8229600" cy="381000"/>
          </a:xfrm>
          <a:prstGeom prst="rect">
            <a:avLst/>
          </a:prstGeom>
          <a:solidFill>
            <a:srgbClr val="2E3A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7B4D1-40E9-46C8-A4CC-85028DADAFD6}" type="datetime1">
              <a:rPr lang="en-US" smtClean="0"/>
              <a:pPr/>
              <a:t>11/22/2021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89120" y="0"/>
            <a:ext cx="365760" cy="365125"/>
          </a:xfrm>
          <a:prstGeom prst="rect">
            <a:avLst/>
          </a:prstGeom>
        </p:spPr>
        <p:txBody>
          <a:bodyPr vert="horz" lIns="91440" tIns="45720" rIns="91440" bIns="45720" rtlCol="0" anchor="ctr"/>
          <a:lstStyle>
            <a:lvl1pPr algn="ctr">
              <a:defRPr sz="1200" b="1">
                <a:solidFill>
                  <a:schemeClr val="bg1"/>
                </a:solidFill>
              </a:defRPr>
            </a:lvl1pPr>
          </a:lstStyle>
          <a:p>
            <a:fld id="{D4DA88FB-C769-45C9-BAC1-0C7B545A559F}" type="slidenum">
              <a:rPr lang="en-GB" smtClean="0"/>
              <a:pPr/>
              <a:t>‹#›</a:t>
            </a:fld>
            <a:endParaRPr lang="en-GB"/>
          </a:p>
        </p:txBody>
      </p:sp>
      <p:sp>
        <p:nvSpPr>
          <p:cNvPr id="8" name="Rectangle 7"/>
          <p:cNvSpPr/>
          <p:nvPr/>
        </p:nvSpPr>
        <p:spPr>
          <a:xfrm>
            <a:off x="457200" y="6601968"/>
            <a:ext cx="8229600" cy="27432"/>
          </a:xfrm>
          <a:prstGeom prst="rect">
            <a:avLst/>
          </a:prstGeom>
          <a:ln>
            <a:solidFill>
              <a:srgbClr val="2E3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14" cstate="print">
            <a:extLst>
              <a:ext uri="{28A0092B-C50C-407E-A947-70E740481C1C}">
                <a14:useLocalDpi xmlns:a14="http://schemas.microsoft.com/office/drawing/2010/main" val="0"/>
              </a:ext>
            </a:extLst>
          </a:blip>
          <a:srcRect r="61298"/>
          <a:stretch/>
        </p:blipFill>
        <p:spPr>
          <a:xfrm>
            <a:off x="4318011" y="6312730"/>
            <a:ext cx="507978" cy="517254"/>
          </a:xfrm>
          <a:prstGeom prst="rect">
            <a:avLst/>
          </a:prstGeom>
        </p:spPr>
      </p:pic>
    </p:spTree>
    <p:extLst>
      <p:ext uri="{BB962C8B-B14F-4D97-AF65-F5344CB8AC3E}">
        <p14:creationId xmlns:p14="http://schemas.microsoft.com/office/powerpoint/2010/main" val="29218786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SzPct val="60000"/>
        <a:buFontTx/>
        <a:buBlip>
          <a:blip r:embed="rId15"/>
        </a:buBlip>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jp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4403" y="2780928"/>
            <a:ext cx="611520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MACHINE </a:t>
            </a:r>
            <a:r>
              <a:rPr lang="en-US" sz="5400" b="1" cap="all" spc="0" dirty="0">
                <a:ln/>
                <a:solidFill>
                  <a:srgbClr val="C0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LEARNING</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12062" y="3789040"/>
            <a:ext cx="5381891" cy="2564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494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10</a:t>
            </a:fld>
            <a:endParaRPr lang="en-GB"/>
          </a:p>
        </p:txBody>
      </p:sp>
      <p:graphicFrame>
        <p:nvGraphicFramePr>
          <p:cNvPr id="3" name="Table 2"/>
          <p:cNvGraphicFramePr>
            <a:graphicFrameLocks noGrp="1"/>
          </p:cNvGraphicFramePr>
          <p:nvPr>
            <p:extLst>
              <p:ext uri="{D42A27DB-BD31-4B8C-83A1-F6EECF244321}">
                <p14:modId xmlns:p14="http://schemas.microsoft.com/office/powerpoint/2010/main" val="1950653491"/>
              </p:ext>
            </p:extLst>
          </p:nvPr>
        </p:nvGraphicFramePr>
        <p:xfrm>
          <a:off x="1043608" y="1397000"/>
          <a:ext cx="6576392" cy="3256134"/>
        </p:xfrm>
        <a:graphic>
          <a:graphicData uri="http://schemas.openxmlformats.org/drawingml/2006/table">
            <a:tbl>
              <a:tblPr firstRow="1" bandRow="1">
                <a:tableStyleId>{5C22544A-7EE6-4342-B048-85BDC9FD1C3A}</a:tableStyleId>
              </a:tblPr>
              <a:tblGrid>
                <a:gridCol w="1644098">
                  <a:extLst>
                    <a:ext uri="{9D8B030D-6E8A-4147-A177-3AD203B41FA5}">
                      <a16:colId xmlns:a16="http://schemas.microsoft.com/office/drawing/2014/main" val="20000"/>
                    </a:ext>
                  </a:extLst>
                </a:gridCol>
                <a:gridCol w="1644098">
                  <a:extLst>
                    <a:ext uri="{9D8B030D-6E8A-4147-A177-3AD203B41FA5}">
                      <a16:colId xmlns:a16="http://schemas.microsoft.com/office/drawing/2014/main" val="20001"/>
                    </a:ext>
                  </a:extLst>
                </a:gridCol>
                <a:gridCol w="1644098">
                  <a:extLst>
                    <a:ext uri="{9D8B030D-6E8A-4147-A177-3AD203B41FA5}">
                      <a16:colId xmlns:a16="http://schemas.microsoft.com/office/drawing/2014/main" val="20002"/>
                    </a:ext>
                  </a:extLst>
                </a:gridCol>
                <a:gridCol w="1644098">
                  <a:extLst>
                    <a:ext uri="{9D8B030D-6E8A-4147-A177-3AD203B41FA5}">
                      <a16:colId xmlns:a16="http://schemas.microsoft.com/office/drawing/2014/main" val="20003"/>
                    </a:ext>
                  </a:extLst>
                </a:gridCol>
              </a:tblGrid>
              <a:tr h="542689">
                <a:tc>
                  <a:txBody>
                    <a:bodyPr/>
                    <a:lstStyle/>
                    <a:p>
                      <a:pPr algn="ctr"/>
                      <a:r>
                        <a:rPr lang="en-US" dirty="0"/>
                        <a:t>Applicant ID</a:t>
                      </a:r>
                    </a:p>
                  </a:txBody>
                  <a:tcPr/>
                </a:tc>
                <a:tc>
                  <a:txBody>
                    <a:bodyPr/>
                    <a:lstStyle/>
                    <a:p>
                      <a:pPr algn="ctr"/>
                      <a:r>
                        <a:rPr lang="en-US" dirty="0"/>
                        <a:t> GPA</a:t>
                      </a:r>
                    </a:p>
                  </a:txBody>
                  <a:tcPr/>
                </a:tc>
                <a:tc>
                  <a:txBody>
                    <a:bodyPr/>
                    <a:lstStyle/>
                    <a:p>
                      <a:pPr algn="ctr"/>
                      <a:r>
                        <a:rPr lang="en-US" dirty="0"/>
                        <a:t>Test results</a:t>
                      </a:r>
                    </a:p>
                  </a:txBody>
                  <a:tcPr/>
                </a:tc>
                <a:tc>
                  <a:txBody>
                    <a:bodyPr/>
                    <a:lstStyle/>
                    <a:p>
                      <a:pPr algn="ctr"/>
                      <a:r>
                        <a:rPr lang="en-US" dirty="0"/>
                        <a:t>Accepted</a:t>
                      </a:r>
                    </a:p>
                  </a:txBody>
                  <a:tcPr/>
                </a:tc>
                <a:extLst>
                  <a:ext uri="{0D108BD9-81ED-4DB2-BD59-A6C34878D82A}">
                    <a16:rowId xmlns:a16="http://schemas.microsoft.com/office/drawing/2014/main" val="10000"/>
                  </a:ext>
                </a:extLst>
              </a:tr>
              <a:tr h="542689">
                <a:tc>
                  <a:txBody>
                    <a:bodyPr/>
                    <a:lstStyle/>
                    <a:p>
                      <a:r>
                        <a:rPr lang="en-US" dirty="0"/>
                        <a:t>0</a:t>
                      </a:r>
                    </a:p>
                  </a:txBody>
                  <a:tcPr/>
                </a:tc>
                <a:tc>
                  <a:txBody>
                    <a:bodyPr/>
                    <a:lstStyle/>
                    <a:p>
                      <a:r>
                        <a:rPr lang="en-US" dirty="0"/>
                        <a:t>3.5</a:t>
                      </a:r>
                    </a:p>
                  </a:txBody>
                  <a:tcPr/>
                </a:tc>
                <a:tc>
                  <a:txBody>
                    <a:bodyPr/>
                    <a:lstStyle/>
                    <a:p>
                      <a:r>
                        <a:rPr lang="en-US" dirty="0"/>
                        <a:t>2.4</a:t>
                      </a:r>
                    </a:p>
                  </a:txBody>
                  <a:tcPr/>
                </a:tc>
                <a:tc>
                  <a:txBody>
                    <a:bodyPr/>
                    <a:lstStyle/>
                    <a:p>
                      <a:r>
                        <a:rPr lang="en-US" dirty="0"/>
                        <a:t>False</a:t>
                      </a:r>
                    </a:p>
                  </a:txBody>
                  <a:tcPr/>
                </a:tc>
                <a:extLst>
                  <a:ext uri="{0D108BD9-81ED-4DB2-BD59-A6C34878D82A}">
                    <a16:rowId xmlns:a16="http://schemas.microsoft.com/office/drawing/2014/main" val="10001"/>
                  </a:ext>
                </a:extLst>
              </a:tr>
              <a:tr h="542689">
                <a:tc>
                  <a:txBody>
                    <a:bodyPr/>
                    <a:lstStyle/>
                    <a:p>
                      <a:r>
                        <a:rPr lang="en-US" dirty="0"/>
                        <a:t>1</a:t>
                      </a:r>
                    </a:p>
                  </a:txBody>
                  <a:tcPr/>
                </a:tc>
                <a:tc>
                  <a:txBody>
                    <a:bodyPr/>
                    <a:lstStyle/>
                    <a:p>
                      <a:r>
                        <a:rPr lang="en-US" dirty="0"/>
                        <a:t>4</a:t>
                      </a:r>
                    </a:p>
                  </a:txBody>
                  <a:tcPr/>
                </a:tc>
                <a:tc>
                  <a:txBody>
                    <a:bodyPr/>
                    <a:lstStyle/>
                    <a:p>
                      <a:r>
                        <a:rPr lang="en-US" dirty="0"/>
                        <a:t>2.2</a:t>
                      </a:r>
                    </a:p>
                  </a:txBody>
                  <a:tcPr/>
                </a:tc>
                <a:tc>
                  <a:txBody>
                    <a:bodyPr/>
                    <a:lstStyle/>
                    <a:p>
                      <a:r>
                        <a:rPr lang="en-US" dirty="0"/>
                        <a:t>False</a:t>
                      </a:r>
                    </a:p>
                  </a:txBody>
                  <a:tcPr/>
                </a:tc>
                <a:extLst>
                  <a:ext uri="{0D108BD9-81ED-4DB2-BD59-A6C34878D82A}">
                    <a16:rowId xmlns:a16="http://schemas.microsoft.com/office/drawing/2014/main" val="10002"/>
                  </a:ext>
                </a:extLst>
              </a:tr>
              <a:tr h="542689">
                <a:tc>
                  <a:txBody>
                    <a:bodyPr/>
                    <a:lstStyle/>
                    <a:p>
                      <a:r>
                        <a:rPr lang="en-US" dirty="0"/>
                        <a:t>2</a:t>
                      </a:r>
                    </a:p>
                  </a:txBody>
                  <a:tcPr/>
                </a:tc>
                <a:tc>
                  <a:txBody>
                    <a:bodyPr/>
                    <a:lstStyle/>
                    <a:p>
                      <a:r>
                        <a:rPr lang="en-US" dirty="0"/>
                        <a:t>4.2</a:t>
                      </a:r>
                    </a:p>
                  </a:txBody>
                  <a:tcPr/>
                </a:tc>
                <a:tc>
                  <a:txBody>
                    <a:bodyPr/>
                    <a:lstStyle/>
                    <a:p>
                      <a:r>
                        <a:rPr lang="en-US" dirty="0"/>
                        <a:t>4.3</a:t>
                      </a:r>
                    </a:p>
                  </a:txBody>
                  <a:tcPr/>
                </a:tc>
                <a:tc>
                  <a:txBody>
                    <a:bodyPr/>
                    <a:lstStyle/>
                    <a:p>
                      <a:r>
                        <a:rPr lang="en-US" dirty="0"/>
                        <a:t>True</a:t>
                      </a:r>
                    </a:p>
                  </a:txBody>
                  <a:tcPr/>
                </a:tc>
                <a:extLst>
                  <a:ext uri="{0D108BD9-81ED-4DB2-BD59-A6C34878D82A}">
                    <a16:rowId xmlns:a16="http://schemas.microsoft.com/office/drawing/2014/main" val="10003"/>
                  </a:ext>
                </a:extLst>
              </a:tr>
              <a:tr h="542689">
                <a:tc>
                  <a:txBody>
                    <a:bodyPr/>
                    <a:lstStyle/>
                    <a:p>
                      <a:r>
                        <a:rPr lang="en-US" dirty="0"/>
                        <a:t>3</a:t>
                      </a:r>
                    </a:p>
                  </a:txBody>
                  <a:tcPr/>
                </a:tc>
                <a:tc>
                  <a:txBody>
                    <a:bodyPr/>
                    <a:lstStyle/>
                    <a:p>
                      <a:r>
                        <a:rPr lang="en-US" dirty="0"/>
                        <a:t>4.8</a:t>
                      </a:r>
                    </a:p>
                  </a:txBody>
                  <a:tcPr/>
                </a:tc>
                <a:tc>
                  <a:txBody>
                    <a:bodyPr/>
                    <a:lstStyle/>
                    <a:p>
                      <a:r>
                        <a:rPr lang="en-US" dirty="0"/>
                        <a:t>2.9</a:t>
                      </a:r>
                    </a:p>
                  </a:txBody>
                  <a:tcPr/>
                </a:tc>
                <a:tc>
                  <a:txBody>
                    <a:bodyPr/>
                    <a:lstStyle/>
                    <a:p>
                      <a:r>
                        <a:rPr lang="en-US" dirty="0"/>
                        <a:t>False</a:t>
                      </a:r>
                    </a:p>
                  </a:txBody>
                  <a:tcPr/>
                </a:tc>
                <a:extLst>
                  <a:ext uri="{0D108BD9-81ED-4DB2-BD59-A6C34878D82A}">
                    <a16:rowId xmlns:a16="http://schemas.microsoft.com/office/drawing/2014/main" val="10004"/>
                  </a:ext>
                </a:extLst>
              </a:tr>
              <a:tr h="542689">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5940152" y="1412776"/>
            <a:ext cx="1728192" cy="3312368"/>
          </a:xfrm>
          <a:prstGeom prst="rect">
            <a:avLst/>
          </a:prstGeom>
          <a:solidFill>
            <a:schemeClr val="accent1">
              <a:alpha val="4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3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11</a:t>
            </a:fld>
            <a:endParaRPr lang="en-GB"/>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9" y="548680"/>
            <a:ext cx="8984750" cy="560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516216" y="908720"/>
            <a:ext cx="2088232" cy="1080120"/>
          </a:xfrm>
          <a:prstGeom prst="rect">
            <a:avLst/>
          </a:prstGeom>
          <a:solidFill>
            <a:schemeClr val="accent1">
              <a:alpha val="14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5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Types of Classification Models</a:t>
            </a:r>
          </a:p>
        </p:txBody>
      </p:sp>
      <p:sp>
        <p:nvSpPr>
          <p:cNvPr id="3" name="Slide Number Placeholder 2"/>
          <p:cNvSpPr>
            <a:spLocks noGrp="1"/>
          </p:cNvSpPr>
          <p:nvPr>
            <p:ph type="sldNum" sz="quarter" idx="12"/>
          </p:nvPr>
        </p:nvSpPr>
        <p:spPr/>
        <p:txBody>
          <a:bodyPr/>
          <a:lstStyle/>
          <a:p>
            <a:fld id="{D4DA88FB-C769-45C9-BAC1-0C7B545A559F}" type="slidenum">
              <a:rPr lang="en-GB" smtClean="0"/>
              <a:pPr/>
              <a:t>12</a:t>
            </a:fld>
            <a:endParaRPr lang="en-GB"/>
          </a:p>
        </p:txBody>
      </p:sp>
      <p:sp>
        <p:nvSpPr>
          <p:cNvPr id="4" name="TextBox 3"/>
          <p:cNvSpPr txBox="1"/>
          <p:nvPr/>
        </p:nvSpPr>
        <p:spPr>
          <a:xfrm>
            <a:off x="323528" y="1484784"/>
            <a:ext cx="8352928"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Linear Model</a:t>
            </a:r>
          </a:p>
          <a:p>
            <a:pPr marL="742950" lvl="1" indent="-285750">
              <a:lnSpc>
                <a:spcPct val="200000"/>
              </a:lnSpc>
              <a:buFont typeface="Courier New" panose="02070309020205020404" pitchFamily="49" charset="0"/>
              <a:buChar char="o"/>
            </a:pPr>
            <a:r>
              <a:rPr lang="en-US" dirty="0"/>
              <a:t>Logistic regression</a:t>
            </a:r>
          </a:p>
          <a:p>
            <a:pPr marL="742950" lvl="1" indent="-285750">
              <a:lnSpc>
                <a:spcPct val="200000"/>
              </a:lnSpc>
              <a:buFont typeface="Courier New" panose="02070309020205020404" pitchFamily="49" charset="0"/>
              <a:buChar char="o"/>
            </a:pPr>
            <a:r>
              <a:rPr lang="en-US" dirty="0"/>
              <a:t>Support vector machine</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b="1" dirty="0"/>
              <a:t>Non-Linear Model</a:t>
            </a:r>
          </a:p>
          <a:p>
            <a:pPr marL="742950" lvl="1" indent="-285750">
              <a:lnSpc>
                <a:spcPct val="200000"/>
              </a:lnSpc>
              <a:buFont typeface="Courier New" panose="02070309020205020404" pitchFamily="49" charset="0"/>
              <a:buChar char="o"/>
            </a:pPr>
            <a:r>
              <a:rPr lang="en-US" dirty="0"/>
              <a:t>K-nearest neighbor</a:t>
            </a:r>
          </a:p>
          <a:p>
            <a:pPr marL="742950" lvl="1" indent="-285750">
              <a:lnSpc>
                <a:spcPct val="200000"/>
              </a:lnSpc>
              <a:buFont typeface="Courier New" panose="02070309020205020404" pitchFamily="49" charset="0"/>
              <a:buChar char="o"/>
            </a:pPr>
            <a:r>
              <a:rPr lang="en-US" dirty="0"/>
              <a:t>Random forest</a:t>
            </a:r>
          </a:p>
          <a:p>
            <a:pPr marL="742950" lvl="1" indent="-285750">
              <a:lnSpc>
                <a:spcPct val="200000"/>
              </a:lnSpc>
              <a:buFont typeface="Courier New" panose="02070309020205020404" pitchFamily="49" charset="0"/>
              <a:buChar char="o"/>
            </a:pPr>
            <a:r>
              <a:rPr lang="en-US" dirty="0"/>
              <a:t>Decision tree</a:t>
            </a:r>
          </a:p>
        </p:txBody>
      </p:sp>
    </p:spTree>
    <p:extLst>
      <p:ext uri="{BB962C8B-B14F-4D97-AF65-F5344CB8AC3E}">
        <p14:creationId xmlns:p14="http://schemas.microsoft.com/office/powerpoint/2010/main" val="351678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13</a:t>
            </a:fld>
            <a:endParaRPr lang="en-GB"/>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270" y="836712"/>
            <a:ext cx="8827728"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037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14</a:t>
            </a:fld>
            <a:endParaRPr lang="en-GB"/>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836712"/>
            <a:ext cx="9140530" cy="532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028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11" y="188640"/>
            <a:ext cx="8229600" cy="1143000"/>
          </a:xfrm>
        </p:spPr>
        <p:txBody>
          <a:bodyPr/>
          <a:lstStyle/>
          <a:p>
            <a:r>
              <a:rPr lang="en-US" dirty="0"/>
              <a:t>Evaluate step</a:t>
            </a:r>
          </a:p>
        </p:txBody>
      </p:sp>
      <p:sp>
        <p:nvSpPr>
          <p:cNvPr id="3" name="Slide Number Placeholder 2"/>
          <p:cNvSpPr>
            <a:spLocks noGrp="1"/>
          </p:cNvSpPr>
          <p:nvPr>
            <p:ph type="sldNum" sz="quarter" idx="12"/>
          </p:nvPr>
        </p:nvSpPr>
        <p:spPr/>
        <p:txBody>
          <a:bodyPr/>
          <a:lstStyle/>
          <a:p>
            <a:fld id="{D4DA88FB-C769-45C9-BAC1-0C7B545A559F}" type="slidenum">
              <a:rPr lang="en-GB" smtClean="0"/>
              <a:pPr/>
              <a:t>15</a:t>
            </a:fld>
            <a:endParaRPr lang="en-GB"/>
          </a:p>
        </p:txBody>
      </p:sp>
      <p:pic>
        <p:nvPicPr>
          <p:cNvPr id="4" name="Picture 3"/>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95536" y="1916832"/>
            <a:ext cx="1584176" cy="1584176"/>
          </a:xfrm>
          <a:prstGeom prst="rect">
            <a:avLst/>
          </a:prstGeom>
        </p:spPr>
      </p:pic>
      <p:sp>
        <p:nvSpPr>
          <p:cNvPr id="5" name="TextBox 4"/>
          <p:cNvSpPr txBox="1"/>
          <p:nvPr/>
        </p:nvSpPr>
        <p:spPr>
          <a:xfrm>
            <a:off x="683568" y="2348880"/>
            <a:ext cx="936104" cy="830997"/>
          </a:xfrm>
          <a:prstGeom prst="rect">
            <a:avLst/>
          </a:prstGeom>
          <a:noFill/>
        </p:spPr>
        <p:txBody>
          <a:bodyPr wrap="square" rtlCol="0">
            <a:spAutoFit/>
          </a:bodyPr>
          <a:lstStyle/>
          <a:p>
            <a:r>
              <a:rPr lang="en-US" sz="2400" b="1" dirty="0">
                <a:solidFill>
                  <a:srgbClr val="FF0000"/>
                </a:solidFill>
              </a:rPr>
              <a:t>Raw data</a:t>
            </a:r>
          </a:p>
        </p:txBody>
      </p:sp>
      <p:cxnSp>
        <p:nvCxnSpPr>
          <p:cNvPr id="6" name="Straight Arrow Connector 5"/>
          <p:cNvCxnSpPr/>
          <p:nvPr/>
        </p:nvCxnSpPr>
        <p:spPr>
          <a:xfrm>
            <a:off x="1115616" y="3501008"/>
            <a:ext cx="0" cy="57606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7" name="Rectangle 6"/>
          <p:cNvSpPr/>
          <p:nvPr/>
        </p:nvSpPr>
        <p:spPr>
          <a:xfrm>
            <a:off x="395536" y="4149080"/>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Extract features</a:t>
            </a:r>
          </a:p>
        </p:txBody>
      </p:sp>
      <p:cxnSp>
        <p:nvCxnSpPr>
          <p:cNvPr id="8" name="Straight Arrow Connector 7"/>
          <p:cNvCxnSpPr>
            <a:stCxn id="7" idx="3"/>
          </p:cNvCxnSpPr>
          <p:nvPr/>
        </p:nvCxnSpPr>
        <p:spPr>
          <a:xfrm>
            <a:off x="1979712" y="4509120"/>
            <a:ext cx="648072"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9" name="Rectangle 8"/>
          <p:cNvSpPr/>
          <p:nvPr/>
        </p:nvSpPr>
        <p:spPr>
          <a:xfrm>
            <a:off x="2627784" y="4221088"/>
            <a:ext cx="1080120" cy="6480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Split dataset</a:t>
            </a:r>
          </a:p>
        </p:txBody>
      </p:sp>
      <p:cxnSp>
        <p:nvCxnSpPr>
          <p:cNvPr id="10" name="Straight Arrow Connector 9"/>
          <p:cNvCxnSpPr/>
          <p:nvPr/>
        </p:nvCxnSpPr>
        <p:spPr>
          <a:xfrm>
            <a:off x="3707904" y="4524946"/>
            <a:ext cx="576064" cy="20178"/>
          </a:xfrm>
          <a:prstGeom prst="straightConnector1">
            <a:avLst/>
          </a:prstGeom>
          <a:ln>
            <a:prstDash val="sysDash"/>
            <a:tailEnd type="arrow"/>
          </a:ln>
        </p:spPr>
        <p:style>
          <a:lnRef idx="3">
            <a:schemeClr val="accent5"/>
          </a:lnRef>
          <a:fillRef idx="0">
            <a:schemeClr val="accent5"/>
          </a:fillRef>
          <a:effectRef idx="2">
            <a:schemeClr val="accent5"/>
          </a:effectRef>
          <a:fontRef idx="minor">
            <a:schemeClr val="tx1"/>
          </a:fontRef>
        </p:style>
      </p:cxnSp>
      <p:sp>
        <p:nvSpPr>
          <p:cNvPr id="11" name="Rectangle 10"/>
          <p:cNvSpPr/>
          <p:nvPr/>
        </p:nvSpPr>
        <p:spPr>
          <a:xfrm>
            <a:off x="4283968" y="4221088"/>
            <a:ext cx="1008112" cy="6480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a:t>
            </a:r>
          </a:p>
        </p:txBody>
      </p:sp>
      <p:cxnSp>
        <p:nvCxnSpPr>
          <p:cNvPr id="12" name="Elbow Connector 11"/>
          <p:cNvCxnSpPr>
            <a:stCxn id="9" idx="0"/>
          </p:cNvCxnSpPr>
          <p:nvPr/>
        </p:nvCxnSpPr>
        <p:spPr>
          <a:xfrm rot="5400000" flipH="1" flipV="1">
            <a:off x="3982375" y="1736427"/>
            <a:ext cx="1670130" cy="3299192"/>
          </a:xfrm>
          <a:prstGeom prst="bentConnector2">
            <a:avLst/>
          </a:prstGeom>
          <a:ln>
            <a:prstDash val="sysDash"/>
            <a:tailEnd type="arrow"/>
          </a:ln>
        </p:spPr>
        <p:style>
          <a:lnRef idx="3">
            <a:schemeClr val="accent5"/>
          </a:lnRef>
          <a:fillRef idx="0">
            <a:schemeClr val="accent5"/>
          </a:fillRef>
          <a:effectRef idx="2">
            <a:schemeClr val="accent5"/>
          </a:effectRef>
          <a:fontRef idx="minor">
            <a:schemeClr val="tx1"/>
          </a:fontRef>
        </p:style>
      </p:cxnSp>
      <p:sp>
        <p:nvSpPr>
          <p:cNvPr id="13" name="Rectangle 12"/>
          <p:cNvSpPr/>
          <p:nvPr/>
        </p:nvSpPr>
        <p:spPr>
          <a:xfrm>
            <a:off x="6516216" y="2276872"/>
            <a:ext cx="1656182" cy="6480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dataset</a:t>
            </a:r>
          </a:p>
        </p:txBody>
      </p:sp>
      <p:cxnSp>
        <p:nvCxnSpPr>
          <p:cNvPr id="14" name="Straight Arrow Connector 13"/>
          <p:cNvCxnSpPr>
            <a:stCxn id="11" idx="3"/>
          </p:cNvCxnSpPr>
          <p:nvPr/>
        </p:nvCxnSpPr>
        <p:spPr>
          <a:xfrm>
            <a:off x="5292080" y="4545124"/>
            <a:ext cx="576064"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5" name="Rectangle 14"/>
          <p:cNvSpPr/>
          <p:nvPr/>
        </p:nvSpPr>
        <p:spPr>
          <a:xfrm>
            <a:off x="5868144" y="4221088"/>
            <a:ext cx="1080120" cy="6480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Train model</a:t>
            </a:r>
          </a:p>
        </p:txBody>
      </p:sp>
      <p:cxnSp>
        <p:nvCxnSpPr>
          <p:cNvPr id="16" name="Straight Arrow Connector 15"/>
          <p:cNvCxnSpPr>
            <a:stCxn id="15" idx="3"/>
          </p:cNvCxnSpPr>
          <p:nvPr/>
        </p:nvCxnSpPr>
        <p:spPr>
          <a:xfrm>
            <a:off x="6948264" y="4545124"/>
            <a:ext cx="396043"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7" name="Rectangle 16"/>
          <p:cNvSpPr/>
          <p:nvPr/>
        </p:nvSpPr>
        <p:spPr>
          <a:xfrm>
            <a:off x="7344307" y="4221088"/>
            <a:ext cx="1404157"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Evaluate</a:t>
            </a:r>
          </a:p>
        </p:txBody>
      </p:sp>
      <p:cxnSp>
        <p:nvCxnSpPr>
          <p:cNvPr id="18" name="Straight Arrow Connector 17"/>
          <p:cNvCxnSpPr/>
          <p:nvPr/>
        </p:nvCxnSpPr>
        <p:spPr>
          <a:xfrm>
            <a:off x="7596336" y="2924944"/>
            <a:ext cx="0" cy="129614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1168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Overfitting</a:t>
            </a:r>
          </a:p>
        </p:txBody>
      </p:sp>
      <p:sp>
        <p:nvSpPr>
          <p:cNvPr id="3" name="Slide Number Placeholder 2"/>
          <p:cNvSpPr>
            <a:spLocks noGrp="1"/>
          </p:cNvSpPr>
          <p:nvPr>
            <p:ph type="sldNum" sz="quarter" idx="12"/>
          </p:nvPr>
        </p:nvSpPr>
        <p:spPr/>
        <p:txBody>
          <a:bodyPr/>
          <a:lstStyle/>
          <a:p>
            <a:fld id="{D4DA88FB-C769-45C9-BAC1-0C7B545A559F}" type="slidenum">
              <a:rPr lang="en-GB" smtClean="0"/>
              <a:pPr/>
              <a:t>16</a:t>
            </a:fld>
            <a:endParaRPr lang="en-GB"/>
          </a:p>
        </p:txBody>
      </p:sp>
      <p:sp>
        <p:nvSpPr>
          <p:cNvPr id="4" name="TextBox 3"/>
          <p:cNvSpPr txBox="1"/>
          <p:nvPr/>
        </p:nvSpPr>
        <p:spPr>
          <a:xfrm>
            <a:off x="251520" y="1628800"/>
            <a:ext cx="8712968" cy="317009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a:t>Performs </a:t>
            </a:r>
            <a:r>
              <a:rPr lang="en-US" sz="2000" b="1" dirty="0"/>
              <a:t>great</a:t>
            </a:r>
            <a:r>
              <a:rPr lang="en-US" sz="2000" dirty="0"/>
              <a:t> on </a:t>
            </a:r>
            <a:r>
              <a:rPr lang="en-US" sz="2000" b="1" dirty="0"/>
              <a:t>training</a:t>
            </a:r>
            <a:r>
              <a:rPr lang="en-US" sz="2000" dirty="0"/>
              <a:t> data</a:t>
            </a:r>
          </a:p>
          <a:p>
            <a:pPr marL="285750" indent="-285750">
              <a:lnSpc>
                <a:spcPct val="250000"/>
              </a:lnSpc>
              <a:buFont typeface="Arial" panose="020B0604020202020204" pitchFamily="34" charset="0"/>
              <a:buChar char="•"/>
            </a:pPr>
            <a:r>
              <a:rPr lang="en-US" sz="2000" dirty="0"/>
              <a:t>Performs </a:t>
            </a:r>
            <a:r>
              <a:rPr lang="en-US" sz="2000" b="1" dirty="0"/>
              <a:t>poorly</a:t>
            </a:r>
            <a:r>
              <a:rPr lang="en-US" sz="2000" dirty="0"/>
              <a:t> on the </a:t>
            </a:r>
            <a:r>
              <a:rPr lang="en-US" sz="2000" b="1" dirty="0"/>
              <a:t>testing</a:t>
            </a:r>
            <a:r>
              <a:rPr lang="en-US" sz="2000" dirty="0"/>
              <a:t> data</a:t>
            </a:r>
          </a:p>
          <a:p>
            <a:pPr marL="285750" indent="-285750">
              <a:lnSpc>
                <a:spcPct val="250000"/>
              </a:lnSpc>
              <a:buFont typeface="Arial" panose="020B0604020202020204" pitchFamily="34" charset="0"/>
              <a:buChar char="•"/>
            </a:pPr>
            <a:r>
              <a:rPr lang="en-US" sz="2000" dirty="0"/>
              <a:t>Model memorized </a:t>
            </a:r>
            <a:r>
              <a:rPr lang="en-US" sz="2000" b="1" dirty="0"/>
              <a:t>training</a:t>
            </a:r>
            <a:r>
              <a:rPr lang="en-US" sz="2000" dirty="0"/>
              <a:t> data and can’t generalize learning to new data</a:t>
            </a:r>
          </a:p>
          <a:p>
            <a:pPr marL="285750" indent="-285750">
              <a:lnSpc>
                <a:spcPct val="250000"/>
              </a:lnSpc>
              <a:buFont typeface="Arial" panose="020B0604020202020204" pitchFamily="34" charset="0"/>
              <a:buChar char="•"/>
            </a:pPr>
            <a:r>
              <a:rPr lang="en-US" sz="2000" dirty="0"/>
              <a:t>Use testing set to check model </a:t>
            </a:r>
            <a:r>
              <a:rPr lang="en-US" sz="2000" b="1" dirty="0"/>
              <a:t>performance</a:t>
            </a:r>
          </a:p>
        </p:txBody>
      </p:sp>
    </p:spTree>
    <p:extLst>
      <p:ext uri="{BB962C8B-B14F-4D97-AF65-F5344CB8AC3E}">
        <p14:creationId xmlns:p14="http://schemas.microsoft.com/office/powerpoint/2010/main" val="174848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17</a:t>
            </a:fld>
            <a:endParaRPr lang="en-GB"/>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1124744"/>
            <a:ext cx="8949472" cy="4817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63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18</a:t>
            </a:fld>
            <a:endParaRPr lang="en-GB"/>
          </a:p>
        </p:txBody>
      </p:sp>
      <p:pic>
        <p:nvPicPr>
          <p:cNvPr id="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9752" y="2132856"/>
            <a:ext cx="6984776" cy="427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7504" y="620688"/>
            <a:ext cx="8712968" cy="1569660"/>
          </a:xfrm>
          <a:prstGeom prst="rect">
            <a:avLst/>
          </a:prstGeom>
          <a:noFill/>
        </p:spPr>
        <p:txBody>
          <a:bodyPr wrap="square" rtlCol="0">
            <a:spAutoFit/>
          </a:bodyPr>
          <a:lstStyle/>
          <a:p>
            <a:r>
              <a:rPr lang="en-US" sz="2400" b="1" dirty="0"/>
              <a:t>Accuracy</a:t>
            </a:r>
          </a:p>
          <a:p>
            <a:endParaRPr lang="en-US" dirty="0"/>
          </a:p>
          <a:p>
            <a:pPr marL="285750" indent="-285750">
              <a:lnSpc>
                <a:spcPct val="150000"/>
              </a:lnSpc>
              <a:buFont typeface="Arial" panose="020B0604020202020204" pitchFamily="34" charset="0"/>
              <a:buChar char="•"/>
            </a:pPr>
            <a:r>
              <a:rPr lang="en-US" dirty="0"/>
              <a:t>Accuracy = correctly classified observations/ all observations</a:t>
            </a:r>
          </a:p>
          <a:p>
            <a:pPr marL="285750" indent="-285750">
              <a:lnSpc>
                <a:spcPct val="150000"/>
              </a:lnSpc>
              <a:buFont typeface="Arial" panose="020B0604020202020204" pitchFamily="34" charset="0"/>
              <a:buChar char="•"/>
            </a:pPr>
            <a:r>
              <a:rPr lang="en-US" dirty="0"/>
              <a:t>48 / 50 = 96%</a:t>
            </a:r>
          </a:p>
        </p:txBody>
      </p:sp>
    </p:spTree>
    <p:extLst>
      <p:ext uri="{BB962C8B-B14F-4D97-AF65-F5344CB8AC3E}">
        <p14:creationId xmlns:p14="http://schemas.microsoft.com/office/powerpoint/2010/main" val="12445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Limits of accuracy: fraud example</a:t>
            </a:r>
          </a:p>
        </p:txBody>
      </p:sp>
      <p:sp>
        <p:nvSpPr>
          <p:cNvPr id="3" name="Slide Number Placeholder 2"/>
          <p:cNvSpPr>
            <a:spLocks noGrp="1"/>
          </p:cNvSpPr>
          <p:nvPr>
            <p:ph type="sldNum" sz="quarter" idx="12"/>
          </p:nvPr>
        </p:nvSpPr>
        <p:spPr/>
        <p:txBody>
          <a:bodyPr/>
          <a:lstStyle/>
          <a:p>
            <a:fld id="{D4DA88FB-C769-45C9-BAC1-0C7B545A559F}" type="slidenum">
              <a:rPr lang="en-GB" smtClean="0"/>
              <a:pPr/>
              <a:t>19</a:t>
            </a:fld>
            <a:endParaRPr lang="en-GB"/>
          </a:p>
        </p:txBody>
      </p:sp>
      <p:pic>
        <p:nvPicPr>
          <p:cNvPr id="4098" name="Picture 2"/>
          <p:cNvPicPr>
            <a:picLocks noChangeAspect="1" noChangeArrowheads="1"/>
          </p:cNvPicPr>
          <p:nvPr/>
        </p:nvPicPr>
        <p:blipFill>
          <a:blip r:embed="rId2">
            <a:clrChange>
              <a:clrFrom>
                <a:srgbClr val="C7DCF9"/>
              </a:clrFrom>
              <a:clrTo>
                <a:srgbClr val="C7DCF9">
                  <a:alpha val="0"/>
                </a:srgbClr>
              </a:clrTo>
            </a:clrChange>
            <a:extLst>
              <a:ext uri="{28A0092B-C50C-407E-A947-70E740481C1C}">
                <a14:useLocalDpi xmlns:a14="http://schemas.microsoft.com/office/drawing/2010/main" val="0"/>
              </a:ext>
            </a:extLst>
          </a:blip>
          <a:srcRect/>
          <a:stretch>
            <a:fillRect/>
          </a:stretch>
        </p:blipFill>
        <p:spPr bwMode="auto">
          <a:xfrm>
            <a:off x="467544" y="1556792"/>
            <a:ext cx="3632802" cy="4734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TextBox 3"/>
              <p:cNvSpPr txBox="1"/>
              <p:nvPr/>
            </p:nvSpPr>
            <p:spPr>
              <a:xfrm>
                <a:off x="4211960" y="1916832"/>
                <a:ext cx="4752528" cy="2575962"/>
              </a:xfrm>
              <a:prstGeom prst="rect">
                <a:avLst/>
              </a:prstGeom>
              <a:noFill/>
            </p:spPr>
            <p:txBody>
              <a:bodyPr wrap="square" rtlCol="0">
                <a:spAutoFit/>
              </a:bodyPr>
              <a:lstStyle/>
              <a:p>
                <a:r>
                  <a:rPr lang="en-US" sz="2000" dirty="0"/>
                  <a:t>Accuracy of this model:</a:t>
                </a:r>
              </a:p>
              <a:p>
                <a:endParaRPr lang="en-US" sz="2000" dirty="0"/>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a:rPr>
                            <m:t>28 </m:t>
                          </m:r>
                          <m:r>
                            <a:rPr lang="en-US" sz="2000" b="0" i="1" smtClean="0">
                              <a:latin typeface="Cambria Math"/>
                            </a:rPr>
                            <m:t>𝑐𝑜𝑟𝑟𝑒𝑐𝑡𝑙𝑦</m:t>
                          </m:r>
                          <m:r>
                            <a:rPr lang="en-US" sz="2000" b="0" i="1" smtClean="0">
                              <a:latin typeface="Cambria Math"/>
                            </a:rPr>
                            <m:t> </m:t>
                          </m:r>
                          <m:r>
                            <a:rPr lang="en-US" sz="2000" b="0" i="1" smtClean="0">
                              <a:latin typeface="Cambria Math"/>
                            </a:rPr>
                            <m:t>𝑐𝑙𝑎𝑠𝑠𝑖𝑓𝑖𝑒𝑑</m:t>
                          </m:r>
                        </m:num>
                        <m:den>
                          <m:r>
                            <a:rPr lang="en-US" sz="2000" b="0" i="1" smtClean="0">
                              <a:latin typeface="Cambria Math"/>
                            </a:rPr>
                            <m:t>30 </m:t>
                          </m:r>
                          <m:r>
                            <a:rPr lang="en-US" sz="2000" b="0" i="1" smtClean="0">
                              <a:latin typeface="Cambria Math"/>
                            </a:rPr>
                            <m:t>𝑡𝑜𝑡𝑎𝑙</m:t>
                          </m:r>
                          <m:r>
                            <a:rPr lang="en-US" sz="2000" b="0" i="1" smtClean="0">
                              <a:latin typeface="Cambria Math"/>
                            </a:rPr>
                            <m:t> </m:t>
                          </m:r>
                          <m:r>
                            <a:rPr lang="en-US" sz="2000" b="0" i="1" smtClean="0">
                              <a:latin typeface="Cambria Math"/>
                            </a:rPr>
                            <m:t>𝑝𝑜𝑖𝑛𝑡𝑠</m:t>
                          </m:r>
                        </m:den>
                      </m:f>
                      <m:r>
                        <a:rPr lang="en-US" sz="2000" b="0" i="1" smtClean="0">
                          <a:latin typeface="Cambria Math"/>
                        </a:rPr>
                        <m:t>=93.33%</m:t>
                      </m:r>
                    </m:oMath>
                  </m:oMathPara>
                </a14:m>
                <a:endParaRPr lang="en-US" sz="2000" dirty="0"/>
              </a:p>
              <a:p>
                <a:endParaRPr lang="en-US" sz="2000" dirty="0"/>
              </a:p>
              <a:p>
                <a:pPr marL="285750" indent="-285750">
                  <a:buFont typeface="Arial" panose="020B0604020202020204" pitchFamily="34" charset="0"/>
                  <a:buChar char="•"/>
                </a:pPr>
                <a:r>
                  <a:rPr lang="en-US" sz="2000" dirty="0"/>
                  <a:t>Misses' majority of the fraudulent transactions</a:t>
                </a:r>
              </a:p>
              <a:p>
                <a:pPr marL="285750" indent="-285750">
                  <a:buFont typeface="Arial" panose="020B0604020202020204" pitchFamily="34" charset="0"/>
                  <a:buChar char="•"/>
                </a:pPr>
                <a:r>
                  <a:rPr lang="en-US" sz="2000" dirty="0"/>
                  <a:t>Need a better metric</a:t>
                </a:r>
              </a:p>
            </p:txBody>
          </p:sp>
        </mc:Choice>
        <mc:Fallback>
          <p:sp>
            <p:nvSpPr>
              <p:cNvPr id="4" name="TextBox 3"/>
              <p:cNvSpPr txBox="1">
                <a:spLocks noRot="1" noChangeAspect="1" noMove="1" noResize="1" noEditPoints="1" noAdjustHandles="1" noChangeArrowheads="1" noChangeShapeType="1" noTextEdit="1"/>
              </p:cNvSpPr>
              <p:nvPr/>
            </p:nvSpPr>
            <p:spPr>
              <a:xfrm>
                <a:off x="4211960" y="1916832"/>
                <a:ext cx="4752528" cy="2575962"/>
              </a:xfrm>
              <a:prstGeom prst="rect">
                <a:avLst/>
              </a:prstGeom>
              <a:blipFill>
                <a:blip r:embed="rId3"/>
                <a:stretch>
                  <a:fillRect l="-1410" t="-1182" b="-3073"/>
                </a:stretch>
              </a:blipFill>
            </p:spPr>
            <p:txBody>
              <a:bodyPr/>
              <a:lstStyle/>
              <a:p>
                <a:r>
                  <a:rPr lang="en-US">
                    <a:noFill/>
                  </a:rPr>
                  <a:t> </a:t>
                </a:r>
              </a:p>
            </p:txBody>
          </p:sp>
        </mc:Fallback>
      </mc:AlternateContent>
    </p:spTree>
    <p:extLst>
      <p:ext uri="{BB962C8B-B14F-4D97-AF65-F5344CB8AC3E}">
        <p14:creationId xmlns:p14="http://schemas.microsoft.com/office/powerpoint/2010/main" val="422468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4AC25E-833D-4D2F-A40C-DF8F1D2991AF}"/>
              </a:ext>
            </a:extLst>
          </p:cNvPr>
          <p:cNvPicPr>
            <a:picLocks noChangeAspect="1"/>
          </p:cNvPicPr>
          <p:nvPr/>
        </p:nvPicPr>
        <p:blipFill>
          <a:blip r:embed="rId2"/>
          <a:stretch>
            <a:fillRect/>
          </a:stretch>
        </p:blipFill>
        <p:spPr>
          <a:xfrm>
            <a:off x="90488" y="1296952"/>
            <a:ext cx="8963025" cy="4100583"/>
          </a:xfrm>
          <a:prstGeom prst="rect">
            <a:avLst/>
          </a:prstGeom>
          <a:noFill/>
        </p:spPr>
      </p:pic>
      <p:sp>
        <p:nvSpPr>
          <p:cNvPr id="2" name="Slide Number Placeholder 1" hidden="1">
            <a:extLst>
              <a:ext uri="{FF2B5EF4-FFF2-40B4-BE49-F238E27FC236}">
                <a16:creationId xmlns:a16="http://schemas.microsoft.com/office/drawing/2014/main" id="{1A9E98D1-6C51-4704-B841-D950231CC625}"/>
              </a:ext>
            </a:extLst>
          </p:cNvPr>
          <p:cNvSpPr>
            <a:spLocks noGrp="1"/>
          </p:cNvSpPr>
          <p:nvPr>
            <p:ph type="sldNum" sz="quarter" idx="12"/>
          </p:nvPr>
        </p:nvSpPr>
        <p:spPr/>
        <p:txBody>
          <a:bodyPr/>
          <a:lstStyle/>
          <a:p>
            <a:pPr>
              <a:spcAft>
                <a:spcPts val="600"/>
              </a:spcAft>
            </a:pPr>
            <a:fld id="{D4DA88FB-C769-45C9-BAC1-0C7B545A559F}" type="slidenum">
              <a:rPr lang="en-GB" smtClean="0"/>
              <a:pPr>
                <a:spcAft>
                  <a:spcPts val="600"/>
                </a:spcAft>
              </a:pPr>
              <a:t>2</a:t>
            </a:fld>
            <a:endParaRPr lang="en-GB"/>
          </a:p>
        </p:txBody>
      </p:sp>
    </p:spTree>
    <p:extLst>
      <p:ext uri="{BB962C8B-B14F-4D97-AF65-F5344CB8AC3E}">
        <p14:creationId xmlns:p14="http://schemas.microsoft.com/office/powerpoint/2010/main" val="557281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r>
              <a:rPr lang="en-US" sz="3200" b="1" dirty="0"/>
              <a:t>Confusion matrix</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20</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3154650927"/>
              </p:ext>
            </p:extLst>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extLst>
                    <a:ext uri="{9D8B030D-6E8A-4147-A177-3AD203B41FA5}">
                      <a16:colId xmlns:a16="http://schemas.microsoft.com/office/drawing/2014/main" val="20000"/>
                    </a:ext>
                  </a:extLst>
                </a:gridCol>
                <a:gridCol w="2080005">
                  <a:extLst>
                    <a:ext uri="{9D8B030D-6E8A-4147-A177-3AD203B41FA5}">
                      <a16:colId xmlns:a16="http://schemas.microsoft.com/office/drawing/2014/main" val="20001"/>
                    </a:ext>
                  </a:extLst>
                </a:gridCol>
                <a:gridCol w="2080005">
                  <a:extLst>
                    <a:ext uri="{9D8B030D-6E8A-4147-A177-3AD203B41FA5}">
                      <a16:colId xmlns:a16="http://schemas.microsoft.com/office/drawing/2014/main" val="20002"/>
                    </a:ext>
                  </a:extLst>
                </a:gridCol>
              </a:tblGrid>
              <a:tr h="648072">
                <a:tc>
                  <a:txBody>
                    <a:bodyPr/>
                    <a:lstStyle/>
                    <a:p>
                      <a:pPr algn="ctr"/>
                      <a:r>
                        <a:rPr lang="en-US" dirty="0"/>
                        <a:t>Fraudulent (Yes,0,+)</a:t>
                      </a:r>
                    </a:p>
                  </a:txBody>
                  <a:tcPr/>
                </a:tc>
                <a:tc>
                  <a:txBody>
                    <a:bodyPr/>
                    <a:lstStyle/>
                    <a:p>
                      <a:pPr algn="ctr"/>
                      <a:endParaRPr lang="en-US" dirty="0"/>
                    </a:p>
                  </a:txBody>
                  <a:tcPr/>
                </a:tc>
                <a:tc>
                  <a:txBody>
                    <a:bodyPr/>
                    <a:lstStyle/>
                    <a:p>
                      <a:endParaRPr lang="en-US"/>
                    </a:p>
                  </a:txBody>
                  <a:tcPr/>
                </a:tc>
                <a:extLst>
                  <a:ext uri="{0D108BD9-81ED-4DB2-BD59-A6C34878D82A}">
                    <a16:rowId xmlns:a16="http://schemas.microsoft.com/office/drawing/2014/main" val="10000"/>
                  </a:ext>
                </a:extLst>
              </a:tr>
              <a:tr h="648072">
                <a:tc>
                  <a:txBody>
                    <a:bodyPr/>
                    <a:lstStyle/>
                    <a:p>
                      <a:pPr algn="ctr"/>
                      <a:r>
                        <a:rPr lang="en-US" dirty="0"/>
                        <a:t>Not Fraudulent(N0,1, -)</a:t>
                      </a:r>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0599664"/>
              </p:ext>
            </p:extLst>
          </p:nvPr>
        </p:nvGraphicFramePr>
        <p:xfrm>
          <a:off x="467544" y="3284984"/>
          <a:ext cx="1488900" cy="1296144"/>
        </p:xfrm>
        <a:graphic>
          <a:graphicData uri="http://schemas.openxmlformats.org/drawingml/2006/table">
            <a:tbl>
              <a:tblPr/>
              <a:tblGrid>
                <a:gridCol w="1488900">
                  <a:extLst>
                    <a:ext uri="{9D8B030D-6E8A-4147-A177-3AD203B41FA5}">
                      <a16:colId xmlns:a16="http://schemas.microsoft.com/office/drawing/2014/main" val="20000"/>
                    </a:ext>
                  </a:extLst>
                </a:gridCol>
              </a:tblGrid>
              <a:tr h="1296144">
                <a:tc>
                  <a:txBody>
                    <a:bodyPr/>
                    <a:lstStyle/>
                    <a:p>
                      <a:endParaRPr lang="en-US" dirty="0"/>
                    </a:p>
                    <a:p>
                      <a:r>
                        <a:rPr lang="en-US" b="1" dirty="0"/>
                        <a:t>Actual Values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12396777"/>
              </p:ext>
            </p:extLst>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20000"/>
                    </a:ext>
                  </a:extLst>
                </a:gridCol>
                <a:gridCol w="2112404">
                  <a:extLst>
                    <a:ext uri="{9D8B030D-6E8A-4147-A177-3AD203B41FA5}">
                      <a16:colId xmlns:a16="http://schemas.microsoft.com/office/drawing/2014/main" val="20001"/>
                    </a:ext>
                  </a:extLst>
                </a:gridCol>
              </a:tblGrid>
              <a:tr h="648071">
                <a:tc>
                  <a:txBody>
                    <a:bodyPr/>
                    <a:lstStyle/>
                    <a:p>
                      <a:pPr algn="ctr"/>
                      <a:r>
                        <a:rPr lang="en-US" dirty="0"/>
                        <a:t>Fraudulent</a:t>
                      </a:r>
                    </a:p>
                    <a:p>
                      <a:pPr algn="ctr"/>
                      <a:r>
                        <a:rPr lang="en-US" dirty="0"/>
                        <a:t>(Yes, 0,+)</a:t>
                      </a:r>
                    </a:p>
                  </a:txBody>
                  <a:tcPr/>
                </a:tc>
                <a:tc>
                  <a:txBody>
                    <a:bodyPr/>
                    <a:lstStyle/>
                    <a:p>
                      <a:pPr algn="ctr"/>
                      <a:r>
                        <a:rPr lang="en-US" dirty="0"/>
                        <a:t>Not Fraudulent</a:t>
                      </a:r>
                    </a:p>
                    <a:p>
                      <a:pPr algn="ctr"/>
                      <a:r>
                        <a:rPr lang="en-US" dirty="0"/>
                        <a:t>(No, 1,-)</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57830340"/>
              </p:ext>
            </p:extLst>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extLst>
                    <a:ext uri="{9D8B030D-6E8A-4147-A177-3AD203B41FA5}">
                      <a16:colId xmlns:a16="http://schemas.microsoft.com/office/drawing/2014/main" val="20000"/>
                    </a:ext>
                  </a:extLst>
                </a:gridCol>
              </a:tblGrid>
              <a:tr h="792088">
                <a:tc>
                  <a:txBody>
                    <a:bodyPr/>
                    <a:lstStyle/>
                    <a:p>
                      <a:pPr algn="ctr"/>
                      <a:endParaRPr lang="en-US" dirty="0"/>
                    </a:p>
                    <a:p>
                      <a:pPr algn="ctr"/>
                      <a:r>
                        <a:rPr lang="en-US" b="0" dirty="0"/>
                        <a:t>Predicted Values</a:t>
                      </a:r>
                    </a:p>
                  </a:txBody>
                  <a:tcPr/>
                </a:tc>
                <a:extLst>
                  <a:ext uri="{0D108BD9-81ED-4DB2-BD59-A6C34878D82A}">
                    <a16:rowId xmlns:a16="http://schemas.microsoft.com/office/drawing/2014/main" val="10000"/>
                  </a:ext>
                </a:extLst>
              </a:tr>
            </a:tbl>
          </a:graphicData>
        </a:graphic>
      </p:graphicFrame>
      <p:sp>
        <p:nvSpPr>
          <p:cNvPr id="10" name="TextBox 9"/>
          <p:cNvSpPr txBox="1"/>
          <p:nvPr/>
        </p:nvSpPr>
        <p:spPr>
          <a:xfrm>
            <a:off x="4067944" y="3297758"/>
            <a:ext cx="1944216" cy="923330"/>
          </a:xfrm>
          <a:prstGeom prst="rect">
            <a:avLst/>
          </a:prstGeom>
          <a:noFill/>
        </p:spPr>
        <p:txBody>
          <a:bodyPr wrap="square" rtlCol="0">
            <a:spAutoFit/>
          </a:bodyPr>
          <a:lstStyle/>
          <a:p>
            <a:pPr algn="ctr"/>
            <a:r>
              <a:rPr lang="en-US" dirty="0"/>
              <a:t>1</a:t>
            </a:r>
          </a:p>
          <a:p>
            <a:pPr algn="ctr"/>
            <a:r>
              <a:rPr lang="en-US" dirty="0"/>
              <a:t>True positive</a:t>
            </a:r>
          </a:p>
          <a:p>
            <a:endParaRPr lang="en-US" dirty="0"/>
          </a:p>
        </p:txBody>
      </p:sp>
      <p:sp>
        <p:nvSpPr>
          <p:cNvPr id="11" name="TextBox 10"/>
          <p:cNvSpPr txBox="1"/>
          <p:nvPr/>
        </p:nvSpPr>
        <p:spPr>
          <a:xfrm>
            <a:off x="3923928" y="3933056"/>
            <a:ext cx="2376264" cy="923330"/>
          </a:xfrm>
          <a:prstGeom prst="rect">
            <a:avLst/>
          </a:prstGeom>
          <a:noFill/>
        </p:spPr>
        <p:txBody>
          <a:bodyPr wrap="square" rtlCol="0">
            <a:spAutoFit/>
          </a:bodyPr>
          <a:lstStyle/>
          <a:p>
            <a:pPr algn="ctr"/>
            <a:r>
              <a:rPr lang="en-US" dirty="0"/>
              <a:t>0</a:t>
            </a:r>
          </a:p>
          <a:p>
            <a:pPr algn="ctr"/>
            <a:r>
              <a:rPr lang="en-US" dirty="0"/>
              <a:t>False Positives</a:t>
            </a:r>
          </a:p>
          <a:p>
            <a:endParaRPr lang="en-US" dirty="0"/>
          </a:p>
        </p:txBody>
      </p:sp>
    </p:spTree>
    <p:extLst>
      <p:ext uri="{BB962C8B-B14F-4D97-AF65-F5344CB8AC3E}">
        <p14:creationId xmlns:p14="http://schemas.microsoft.com/office/powerpoint/2010/main" val="34933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False Positives (Type I error)</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21</a:t>
            </a:fld>
            <a:endParaRPr lang="en-GB"/>
          </a:p>
        </p:txBody>
      </p:sp>
      <p:pic>
        <p:nvPicPr>
          <p:cNvPr id="61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203192"/>
            <a:ext cx="8208912" cy="5034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803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22</a:t>
            </a:fld>
            <a:endParaRPr lang="en-GB"/>
          </a:p>
        </p:txBody>
      </p:sp>
      <p:graphicFrame>
        <p:nvGraphicFramePr>
          <p:cNvPr id="3" name="Table 2"/>
          <p:cNvGraphicFramePr>
            <a:graphicFrameLocks noGrp="1"/>
          </p:cNvGraphicFramePr>
          <p:nvPr>
            <p:extLst>
              <p:ext uri="{D42A27DB-BD31-4B8C-83A1-F6EECF244321}">
                <p14:modId xmlns:p14="http://schemas.microsoft.com/office/powerpoint/2010/main" val="1335463539"/>
              </p:ext>
            </p:extLst>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extLst>
                    <a:ext uri="{9D8B030D-6E8A-4147-A177-3AD203B41FA5}">
                      <a16:colId xmlns:a16="http://schemas.microsoft.com/office/drawing/2014/main" val="20000"/>
                    </a:ext>
                  </a:extLst>
                </a:gridCol>
                <a:gridCol w="2080005">
                  <a:extLst>
                    <a:ext uri="{9D8B030D-6E8A-4147-A177-3AD203B41FA5}">
                      <a16:colId xmlns:a16="http://schemas.microsoft.com/office/drawing/2014/main" val="20001"/>
                    </a:ext>
                  </a:extLst>
                </a:gridCol>
                <a:gridCol w="2080005">
                  <a:extLst>
                    <a:ext uri="{9D8B030D-6E8A-4147-A177-3AD203B41FA5}">
                      <a16:colId xmlns:a16="http://schemas.microsoft.com/office/drawing/2014/main" val="20002"/>
                    </a:ext>
                  </a:extLst>
                </a:gridCol>
              </a:tblGrid>
              <a:tr h="648072">
                <a:tc>
                  <a:txBody>
                    <a:bodyPr/>
                    <a:lstStyle/>
                    <a:p>
                      <a:pPr algn="ctr"/>
                      <a:r>
                        <a:rPr lang="en-US" dirty="0"/>
                        <a:t>Fraudulent(Yes,0,+)</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0"/>
                  </a:ext>
                </a:extLst>
              </a:tr>
              <a:tr h="648072">
                <a:tc>
                  <a:txBody>
                    <a:bodyPr/>
                    <a:lstStyle/>
                    <a:p>
                      <a:pPr algn="ctr"/>
                      <a:r>
                        <a:rPr lang="en-US" dirty="0"/>
                        <a:t>Not Fraudulent(No,1,-)</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006250679"/>
              </p:ext>
            </p:extLst>
          </p:nvPr>
        </p:nvGraphicFramePr>
        <p:xfrm>
          <a:off x="467544" y="3284984"/>
          <a:ext cx="1488900" cy="1296144"/>
        </p:xfrm>
        <a:graphic>
          <a:graphicData uri="http://schemas.openxmlformats.org/drawingml/2006/table">
            <a:tbl>
              <a:tblPr/>
              <a:tblGrid>
                <a:gridCol w="1488900">
                  <a:extLst>
                    <a:ext uri="{9D8B030D-6E8A-4147-A177-3AD203B41FA5}">
                      <a16:colId xmlns:a16="http://schemas.microsoft.com/office/drawing/2014/main" val="20000"/>
                    </a:ext>
                  </a:extLst>
                </a:gridCol>
              </a:tblGrid>
              <a:tr h="1296144">
                <a:tc>
                  <a:txBody>
                    <a:bodyPr/>
                    <a:lstStyle/>
                    <a:p>
                      <a:endParaRPr lang="en-US" dirty="0"/>
                    </a:p>
                    <a:p>
                      <a:r>
                        <a:rPr lang="en-US" b="1" dirty="0"/>
                        <a:t>Actual Values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10737455"/>
              </p:ext>
            </p:extLst>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20000"/>
                    </a:ext>
                  </a:extLst>
                </a:gridCol>
                <a:gridCol w="2112404">
                  <a:extLst>
                    <a:ext uri="{9D8B030D-6E8A-4147-A177-3AD203B41FA5}">
                      <a16:colId xmlns:a16="http://schemas.microsoft.com/office/drawing/2014/main" val="20001"/>
                    </a:ext>
                  </a:extLst>
                </a:gridCol>
              </a:tblGrid>
              <a:tr h="648071">
                <a:tc>
                  <a:txBody>
                    <a:bodyPr/>
                    <a:lstStyle/>
                    <a:p>
                      <a:pPr algn="ctr"/>
                      <a:r>
                        <a:rPr lang="en-US" dirty="0"/>
                        <a:t>Fraudulent</a:t>
                      </a:r>
                    </a:p>
                    <a:p>
                      <a:pPr algn="ctr"/>
                      <a:r>
                        <a:rPr lang="en-US" dirty="0"/>
                        <a:t>(Yes,0,+)</a:t>
                      </a:r>
                    </a:p>
                  </a:txBody>
                  <a:tcPr/>
                </a:tc>
                <a:tc>
                  <a:txBody>
                    <a:bodyPr/>
                    <a:lstStyle/>
                    <a:p>
                      <a:pPr algn="ctr"/>
                      <a:r>
                        <a:rPr lang="en-US" dirty="0"/>
                        <a:t>Not Fraudulent</a:t>
                      </a:r>
                    </a:p>
                    <a:p>
                      <a:pPr algn="ctr"/>
                      <a:r>
                        <a:rPr lang="en-US" dirty="0"/>
                        <a:t>(No,1,-)</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37478833"/>
              </p:ext>
            </p:extLst>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extLst>
                    <a:ext uri="{9D8B030D-6E8A-4147-A177-3AD203B41FA5}">
                      <a16:colId xmlns:a16="http://schemas.microsoft.com/office/drawing/2014/main" val="20000"/>
                    </a:ext>
                  </a:extLst>
                </a:gridCol>
              </a:tblGrid>
              <a:tr h="792088">
                <a:tc>
                  <a:txBody>
                    <a:bodyPr/>
                    <a:lstStyle/>
                    <a:p>
                      <a:pPr algn="ctr"/>
                      <a:endParaRPr lang="en-US" dirty="0"/>
                    </a:p>
                    <a:p>
                      <a:pPr algn="ctr"/>
                      <a:r>
                        <a:rPr lang="en-US" b="0" dirty="0"/>
                        <a:t>Predicted Values</a:t>
                      </a:r>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4067944" y="3297758"/>
            <a:ext cx="1944216" cy="923330"/>
          </a:xfrm>
          <a:prstGeom prst="rect">
            <a:avLst/>
          </a:prstGeom>
          <a:noFill/>
        </p:spPr>
        <p:txBody>
          <a:bodyPr wrap="square" rtlCol="0">
            <a:spAutoFit/>
          </a:bodyPr>
          <a:lstStyle/>
          <a:p>
            <a:pPr algn="ctr"/>
            <a:r>
              <a:rPr lang="en-US" dirty="0"/>
              <a:t>1</a:t>
            </a:r>
          </a:p>
          <a:p>
            <a:pPr algn="ctr"/>
            <a:r>
              <a:rPr lang="en-US" dirty="0"/>
              <a:t>True positive</a:t>
            </a:r>
          </a:p>
          <a:p>
            <a:endParaRPr lang="en-US" dirty="0"/>
          </a:p>
        </p:txBody>
      </p:sp>
      <p:sp>
        <p:nvSpPr>
          <p:cNvPr id="8" name="TextBox 7"/>
          <p:cNvSpPr txBox="1"/>
          <p:nvPr/>
        </p:nvSpPr>
        <p:spPr>
          <a:xfrm>
            <a:off x="3923928" y="3933056"/>
            <a:ext cx="2376264" cy="923330"/>
          </a:xfrm>
          <a:prstGeom prst="rect">
            <a:avLst/>
          </a:prstGeom>
          <a:noFill/>
        </p:spPr>
        <p:txBody>
          <a:bodyPr wrap="square" rtlCol="0">
            <a:spAutoFit/>
          </a:bodyPr>
          <a:lstStyle/>
          <a:p>
            <a:pPr algn="ctr"/>
            <a:r>
              <a:rPr lang="en-US" dirty="0"/>
              <a:t>0</a:t>
            </a:r>
          </a:p>
          <a:p>
            <a:pPr algn="ctr"/>
            <a:r>
              <a:rPr lang="en-US" dirty="0"/>
              <a:t>False Positive</a:t>
            </a:r>
          </a:p>
          <a:p>
            <a:endParaRPr lang="en-US" dirty="0"/>
          </a:p>
        </p:txBody>
      </p:sp>
      <p:sp>
        <p:nvSpPr>
          <p:cNvPr id="9" name="TextBox 8"/>
          <p:cNvSpPr txBox="1"/>
          <p:nvPr/>
        </p:nvSpPr>
        <p:spPr>
          <a:xfrm>
            <a:off x="6586020" y="3275145"/>
            <a:ext cx="1537639" cy="830997"/>
          </a:xfrm>
          <a:prstGeom prst="rect">
            <a:avLst/>
          </a:prstGeom>
          <a:noFill/>
        </p:spPr>
        <p:txBody>
          <a:bodyPr wrap="square" rtlCol="0">
            <a:spAutoFit/>
          </a:bodyPr>
          <a:lstStyle/>
          <a:p>
            <a:pPr algn="ctr"/>
            <a:r>
              <a:rPr lang="en-US" sz="1600" b="1" dirty="0"/>
              <a:t>2</a:t>
            </a:r>
          </a:p>
          <a:p>
            <a:pPr algn="ctr"/>
            <a:r>
              <a:rPr lang="en-US" sz="1600" b="1" dirty="0"/>
              <a:t>False Negatives</a:t>
            </a:r>
          </a:p>
          <a:p>
            <a:endParaRPr lang="en-US" sz="1600" dirty="0"/>
          </a:p>
        </p:txBody>
      </p:sp>
    </p:spTree>
    <p:extLst>
      <p:ext uri="{BB962C8B-B14F-4D97-AF65-F5344CB8AC3E}">
        <p14:creationId xmlns:p14="http://schemas.microsoft.com/office/powerpoint/2010/main" val="22422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22114"/>
          </a:xfrm>
        </p:spPr>
        <p:txBody>
          <a:bodyPr>
            <a:normAutofit/>
          </a:bodyPr>
          <a:lstStyle/>
          <a:p>
            <a:r>
              <a:rPr lang="en-US" sz="3600" b="1" dirty="0"/>
              <a:t>False Negative (Type II error)</a:t>
            </a:r>
          </a:p>
        </p:txBody>
      </p:sp>
      <p:sp>
        <p:nvSpPr>
          <p:cNvPr id="2" name="Slide Number Placeholder 1"/>
          <p:cNvSpPr>
            <a:spLocks noGrp="1"/>
          </p:cNvSpPr>
          <p:nvPr>
            <p:ph type="sldNum" sz="quarter" idx="12"/>
          </p:nvPr>
        </p:nvSpPr>
        <p:spPr/>
        <p:txBody>
          <a:bodyPr/>
          <a:lstStyle/>
          <a:p>
            <a:fld id="{D4DA88FB-C769-45C9-BAC1-0C7B545A559F}" type="slidenum">
              <a:rPr lang="en-GB" smtClean="0"/>
              <a:pPr/>
              <a:t>23</a:t>
            </a:fld>
            <a:endParaRPr lang="en-GB"/>
          </a:p>
        </p:txBody>
      </p:sp>
      <p:pic>
        <p:nvPicPr>
          <p:cNvPr id="51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030" y="1124744"/>
            <a:ext cx="79724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4502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E04CF-ED01-4B9C-B5D6-638E32780E18}"/>
              </a:ext>
            </a:extLst>
          </p:cNvPr>
          <p:cNvSpPr>
            <a:spLocks noGrp="1"/>
          </p:cNvSpPr>
          <p:nvPr>
            <p:ph type="sldNum" sz="quarter" idx="12"/>
          </p:nvPr>
        </p:nvSpPr>
        <p:spPr/>
        <p:txBody>
          <a:bodyPr/>
          <a:lstStyle/>
          <a:p>
            <a:fld id="{D4DA88FB-C769-45C9-BAC1-0C7B545A559F}" type="slidenum">
              <a:rPr lang="en-GB" smtClean="0"/>
              <a:pPr/>
              <a:t>24</a:t>
            </a:fld>
            <a:endParaRPr lang="en-GB"/>
          </a:p>
        </p:txBody>
      </p:sp>
      <p:graphicFrame>
        <p:nvGraphicFramePr>
          <p:cNvPr id="3" name="Table 2">
            <a:extLst>
              <a:ext uri="{FF2B5EF4-FFF2-40B4-BE49-F238E27FC236}">
                <a16:creationId xmlns:a16="http://schemas.microsoft.com/office/drawing/2014/main" id="{2F4C89BC-D1ED-411D-B169-825B72DA7D98}"/>
              </a:ext>
            </a:extLst>
          </p:cNvPr>
          <p:cNvGraphicFramePr>
            <a:graphicFrameLocks noGrp="1"/>
          </p:cNvGraphicFramePr>
          <p:nvPr>
            <p:extLst>
              <p:ext uri="{D42A27DB-BD31-4B8C-83A1-F6EECF244321}">
                <p14:modId xmlns:p14="http://schemas.microsoft.com/office/powerpoint/2010/main" val="3940343080"/>
              </p:ext>
            </p:extLst>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extLst>
                    <a:ext uri="{9D8B030D-6E8A-4147-A177-3AD203B41FA5}">
                      <a16:colId xmlns:a16="http://schemas.microsoft.com/office/drawing/2014/main" val="20000"/>
                    </a:ext>
                  </a:extLst>
                </a:gridCol>
                <a:gridCol w="2080005">
                  <a:extLst>
                    <a:ext uri="{9D8B030D-6E8A-4147-A177-3AD203B41FA5}">
                      <a16:colId xmlns:a16="http://schemas.microsoft.com/office/drawing/2014/main" val="20001"/>
                    </a:ext>
                  </a:extLst>
                </a:gridCol>
                <a:gridCol w="2080005">
                  <a:extLst>
                    <a:ext uri="{9D8B030D-6E8A-4147-A177-3AD203B41FA5}">
                      <a16:colId xmlns:a16="http://schemas.microsoft.com/office/drawing/2014/main" val="20002"/>
                    </a:ext>
                  </a:extLst>
                </a:gridCol>
              </a:tblGrid>
              <a:tr h="648072">
                <a:tc>
                  <a:txBody>
                    <a:bodyPr/>
                    <a:lstStyle/>
                    <a:p>
                      <a:pPr algn="ctr"/>
                      <a:r>
                        <a:rPr lang="en-US" dirty="0"/>
                        <a:t>Fraudulent(Yes,0,+)</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0"/>
                  </a:ext>
                </a:extLst>
              </a:tr>
              <a:tr h="648072">
                <a:tc>
                  <a:txBody>
                    <a:bodyPr/>
                    <a:lstStyle/>
                    <a:p>
                      <a:pPr algn="ctr"/>
                      <a:r>
                        <a:rPr lang="en-US" dirty="0"/>
                        <a:t>Not Fraudulent(No,1,-)</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CF1A5A37-50FA-4770-A501-B63A193AF235}"/>
              </a:ext>
            </a:extLst>
          </p:cNvPr>
          <p:cNvGraphicFramePr>
            <a:graphicFrameLocks noGrp="1"/>
          </p:cNvGraphicFramePr>
          <p:nvPr>
            <p:extLst>
              <p:ext uri="{D42A27DB-BD31-4B8C-83A1-F6EECF244321}">
                <p14:modId xmlns:p14="http://schemas.microsoft.com/office/powerpoint/2010/main" val="1869713645"/>
              </p:ext>
            </p:extLst>
          </p:nvPr>
        </p:nvGraphicFramePr>
        <p:xfrm>
          <a:off x="467544" y="3284984"/>
          <a:ext cx="1488900" cy="1296144"/>
        </p:xfrm>
        <a:graphic>
          <a:graphicData uri="http://schemas.openxmlformats.org/drawingml/2006/table">
            <a:tbl>
              <a:tblPr/>
              <a:tblGrid>
                <a:gridCol w="1488900">
                  <a:extLst>
                    <a:ext uri="{9D8B030D-6E8A-4147-A177-3AD203B41FA5}">
                      <a16:colId xmlns:a16="http://schemas.microsoft.com/office/drawing/2014/main" val="20000"/>
                    </a:ext>
                  </a:extLst>
                </a:gridCol>
              </a:tblGrid>
              <a:tr h="1296144">
                <a:tc>
                  <a:txBody>
                    <a:bodyPr/>
                    <a:lstStyle/>
                    <a:p>
                      <a:endParaRPr lang="en-US" dirty="0"/>
                    </a:p>
                    <a:p>
                      <a:r>
                        <a:rPr lang="en-US" b="1" dirty="0"/>
                        <a:t>Actual Values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5" name="Table 4">
            <a:extLst>
              <a:ext uri="{FF2B5EF4-FFF2-40B4-BE49-F238E27FC236}">
                <a16:creationId xmlns:a16="http://schemas.microsoft.com/office/drawing/2014/main" id="{5CE0138E-EB28-40E3-8FB3-484C0DB8425E}"/>
              </a:ext>
            </a:extLst>
          </p:cNvPr>
          <p:cNvGraphicFramePr>
            <a:graphicFrameLocks noGrp="1"/>
          </p:cNvGraphicFramePr>
          <p:nvPr>
            <p:extLst>
              <p:ext uri="{D42A27DB-BD31-4B8C-83A1-F6EECF244321}">
                <p14:modId xmlns:p14="http://schemas.microsoft.com/office/powerpoint/2010/main" val="2810509036"/>
              </p:ext>
            </p:extLst>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20000"/>
                    </a:ext>
                  </a:extLst>
                </a:gridCol>
                <a:gridCol w="2112404">
                  <a:extLst>
                    <a:ext uri="{9D8B030D-6E8A-4147-A177-3AD203B41FA5}">
                      <a16:colId xmlns:a16="http://schemas.microsoft.com/office/drawing/2014/main" val="20001"/>
                    </a:ext>
                  </a:extLst>
                </a:gridCol>
              </a:tblGrid>
              <a:tr h="648071">
                <a:tc>
                  <a:txBody>
                    <a:bodyPr/>
                    <a:lstStyle/>
                    <a:p>
                      <a:pPr algn="ctr"/>
                      <a:r>
                        <a:rPr lang="en-US" dirty="0"/>
                        <a:t>Fraudulent</a:t>
                      </a:r>
                    </a:p>
                    <a:p>
                      <a:pPr algn="ctr"/>
                      <a:r>
                        <a:rPr lang="en-US" dirty="0"/>
                        <a:t>(Yes,0,+)</a:t>
                      </a:r>
                    </a:p>
                  </a:txBody>
                  <a:tcPr/>
                </a:tc>
                <a:tc>
                  <a:txBody>
                    <a:bodyPr/>
                    <a:lstStyle/>
                    <a:p>
                      <a:pPr algn="ctr"/>
                      <a:r>
                        <a:rPr lang="en-US" dirty="0"/>
                        <a:t>Not Fraudulent</a:t>
                      </a:r>
                    </a:p>
                    <a:p>
                      <a:pPr algn="ctr"/>
                      <a:r>
                        <a:rPr lang="en-US" dirty="0"/>
                        <a:t>(No,1,-)</a:t>
                      </a:r>
                    </a:p>
                  </a:txBody>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9C53EA69-CA7D-415E-9DB8-C6243C687A63}"/>
              </a:ext>
            </a:extLst>
          </p:cNvPr>
          <p:cNvGraphicFramePr>
            <a:graphicFrameLocks noGrp="1"/>
          </p:cNvGraphicFramePr>
          <p:nvPr>
            <p:extLst>
              <p:ext uri="{D42A27DB-BD31-4B8C-83A1-F6EECF244321}">
                <p14:modId xmlns:p14="http://schemas.microsoft.com/office/powerpoint/2010/main" val="777714970"/>
              </p:ext>
            </p:extLst>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extLst>
                    <a:ext uri="{9D8B030D-6E8A-4147-A177-3AD203B41FA5}">
                      <a16:colId xmlns:a16="http://schemas.microsoft.com/office/drawing/2014/main" val="20000"/>
                    </a:ext>
                  </a:extLst>
                </a:gridCol>
              </a:tblGrid>
              <a:tr h="792088">
                <a:tc>
                  <a:txBody>
                    <a:bodyPr/>
                    <a:lstStyle/>
                    <a:p>
                      <a:pPr algn="ctr"/>
                      <a:endParaRPr lang="en-US" dirty="0"/>
                    </a:p>
                    <a:p>
                      <a:pPr algn="ctr"/>
                      <a:r>
                        <a:rPr lang="en-US" b="0" dirty="0"/>
                        <a:t>Predicted Values</a:t>
                      </a:r>
                    </a:p>
                  </a:txBody>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D3AF40BF-859A-47AF-BEC4-7AC817153F6F}"/>
              </a:ext>
            </a:extLst>
          </p:cNvPr>
          <p:cNvSpPr txBox="1"/>
          <p:nvPr/>
        </p:nvSpPr>
        <p:spPr>
          <a:xfrm>
            <a:off x="4067944" y="3297758"/>
            <a:ext cx="1944216" cy="923330"/>
          </a:xfrm>
          <a:prstGeom prst="rect">
            <a:avLst/>
          </a:prstGeom>
          <a:noFill/>
        </p:spPr>
        <p:txBody>
          <a:bodyPr wrap="square" rtlCol="0">
            <a:spAutoFit/>
          </a:bodyPr>
          <a:lstStyle/>
          <a:p>
            <a:pPr algn="ctr"/>
            <a:r>
              <a:rPr lang="en-US" dirty="0"/>
              <a:t>1</a:t>
            </a:r>
          </a:p>
          <a:p>
            <a:pPr algn="ctr"/>
            <a:r>
              <a:rPr lang="en-US" dirty="0"/>
              <a:t>True positive</a:t>
            </a:r>
          </a:p>
          <a:p>
            <a:endParaRPr lang="en-US" dirty="0"/>
          </a:p>
        </p:txBody>
      </p:sp>
      <p:sp>
        <p:nvSpPr>
          <p:cNvPr id="8" name="TextBox 7">
            <a:extLst>
              <a:ext uri="{FF2B5EF4-FFF2-40B4-BE49-F238E27FC236}">
                <a16:creationId xmlns:a16="http://schemas.microsoft.com/office/drawing/2014/main" id="{C99046A3-7690-477C-A836-7ADA8C2FDCE6}"/>
              </a:ext>
            </a:extLst>
          </p:cNvPr>
          <p:cNvSpPr txBox="1"/>
          <p:nvPr/>
        </p:nvSpPr>
        <p:spPr>
          <a:xfrm>
            <a:off x="3923928" y="3933056"/>
            <a:ext cx="2376264" cy="923330"/>
          </a:xfrm>
          <a:prstGeom prst="rect">
            <a:avLst/>
          </a:prstGeom>
          <a:noFill/>
        </p:spPr>
        <p:txBody>
          <a:bodyPr wrap="square" rtlCol="0">
            <a:spAutoFit/>
          </a:bodyPr>
          <a:lstStyle/>
          <a:p>
            <a:pPr algn="ctr"/>
            <a:r>
              <a:rPr lang="en-US" dirty="0"/>
              <a:t>0</a:t>
            </a:r>
          </a:p>
          <a:p>
            <a:pPr algn="ctr"/>
            <a:r>
              <a:rPr lang="en-US" dirty="0"/>
              <a:t>False Positive</a:t>
            </a:r>
          </a:p>
          <a:p>
            <a:endParaRPr lang="en-US" dirty="0"/>
          </a:p>
        </p:txBody>
      </p:sp>
      <p:sp>
        <p:nvSpPr>
          <p:cNvPr id="9" name="TextBox 8">
            <a:extLst>
              <a:ext uri="{FF2B5EF4-FFF2-40B4-BE49-F238E27FC236}">
                <a16:creationId xmlns:a16="http://schemas.microsoft.com/office/drawing/2014/main" id="{5ADF2CB7-4756-496F-812C-5E03607FEE72}"/>
              </a:ext>
            </a:extLst>
          </p:cNvPr>
          <p:cNvSpPr txBox="1"/>
          <p:nvPr/>
        </p:nvSpPr>
        <p:spPr>
          <a:xfrm>
            <a:off x="6586020" y="3275145"/>
            <a:ext cx="1537639" cy="830997"/>
          </a:xfrm>
          <a:prstGeom prst="rect">
            <a:avLst/>
          </a:prstGeom>
          <a:noFill/>
        </p:spPr>
        <p:txBody>
          <a:bodyPr wrap="square" rtlCol="0">
            <a:spAutoFit/>
          </a:bodyPr>
          <a:lstStyle/>
          <a:p>
            <a:pPr algn="ctr"/>
            <a:r>
              <a:rPr lang="en-US" sz="1600" b="1" dirty="0"/>
              <a:t>2</a:t>
            </a:r>
          </a:p>
          <a:p>
            <a:pPr algn="ctr"/>
            <a:r>
              <a:rPr lang="en-US" sz="1600" b="1" dirty="0"/>
              <a:t>False Negatives</a:t>
            </a:r>
          </a:p>
          <a:p>
            <a:endParaRPr lang="en-US" sz="1600" dirty="0"/>
          </a:p>
        </p:txBody>
      </p:sp>
      <p:sp>
        <p:nvSpPr>
          <p:cNvPr id="10" name="TextBox 9">
            <a:extLst>
              <a:ext uri="{FF2B5EF4-FFF2-40B4-BE49-F238E27FC236}">
                <a16:creationId xmlns:a16="http://schemas.microsoft.com/office/drawing/2014/main" id="{98CB9202-4097-4E7F-9CAD-532AA3AD1018}"/>
              </a:ext>
            </a:extLst>
          </p:cNvPr>
          <p:cNvSpPr txBox="1"/>
          <p:nvPr/>
        </p:nvSpPr>
        <p:spPr>
          <a:xfrm>
            <a:off x="6476907" y="4000965"/>
            <a:ext cx="1586379" cy="861774"/>
          </a:xfrm>
          <a:prstGeom prst="rect">
            <a:avLst/>
          </a:prstGeom>
          <a:noFill/>
        </p:spPr>
        <p:txBody>
          <a:bodyPr wrap="square" rtlCol="0">
            <a:spAutoFit/>
          </a:bodyPr>
          <a:lstStyle/>
          <a:p>
            <a:pPr algn="ctr"/>
            <a:r>
              <a:rPr lang="en-US" sz="1600" b="1" dirty="0"/>
              <a:t>27</a:t>
            </a:r>
          </a:p>
          <a:p>
            <a:pPr algn="ctr"/>
            <a:r>
              <a:rPr lang="en-US" sz="1600" b="1" dirty="0"/>
              <a:t>True negatives</a:t>
            </a:r>
          </a:p>
          <a:p>
            <a:endParaRPr lang="en-US" sz="1600" b="1" dirty="0"/>
          </a:p>
        </p:txBody>
      </p:sp>
    </p:spTree>
    <p:extLst>
      <p:ext uri="{BB962C8B-B14F-4D97-AF65-F5344CB8AC3E}">
        <p14:creationId xmlns:p14="http://schemas.microsoft.com/office/powerpoint/2010/main" val="47486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4DA88FB-C769-45C9-BAC1-0C7B545A559F}" type="slidenum">
              <a:rPr lang="en-GB" smtClean="0"/>
              <a:pPr/>
              <a:t>25</a:t>
            </a:fld>
            <a:endParaRPr lang="en-GB"/>
          </a:p>
        </p:txBody>
      </p:sp>
      <p:sp>
        <p:nvSpPr>
          <p:cNvPr id="18" name="TextBox 17"/>
          <p:cNvSpPr txBox="1"/>
          <p:nvPr/>
        </p:nvSpPr>
        <p:spPr>
          <a:xfrm>
            <a:off x="251520" y="5157192"/>
            <a:ext cx="8568952" cy="369332"/>
          </a:xfrm>
          <a:prstGeom prst="rect">
            <a:avLst/>
          </a:prstGeom>
          <a:noFill/>
        </p:spPr>
        <p:txBody>
          <a:bodyPr wrap="square" rtlCol="0">
            <a:spAutoFit/>
          </a:bodyPr>
          <a:lstStyle/>
          <a:p>
            <a:r>
              <a:rPr lang="en-US" dirty="0"/>
              <a:t>How many fraudulent transactions  did we classify correctly?</a:t>
            </a:r>
          </a:p>
        </p:txBody>
      </p:sp>
      <p:sp>
        <p:nvSpPr>
          <p:cNvPr id="2" name="TextBox 1"/>
          <p:cNvSpPr txBox="1"/>
          <p:nvPr/>
        </p:nvSpPr>
        <p:spPr>
          <a:xfrm>
            <a:off x="653844" y="404664"/>
            <a:ext cx="8208912" cy="461665"/>
          </a:xfrm>
          <a:prstGeom prst="rect">
            <a:avLst/>
          </a:prstGeom>
          <a:noFill/>
        </p:spPr>
        <p:txBody>
          <a:bodyPr wrap="square" rtlCol="0">
            <a:spAutoFit/>
          </a:bodyPr>
          <a:lstStyle/>
          <a:p>
            <a:pPr algn="ctr"/>
            <a:r>
              <a:rPr lang="en-US" sz="2400" b="1" dirty="0"/>
              <a:t>Why fill out this matrix</a:t>
            </a:r>
          </a:p>
        </p:txBody>
      </p:sp>
      <p:graphicFrame>
        <p:nvGraphicFramePr>
          <p:cNvPr id="27" name="Table 26">
            <a:extLst>
              <a:ext uri="{FF2B5EF4-FFF2-40B4-BE49-F238E27FC236}">
                <a16:creationId xmlns:a16="http://schemas.microsoft.com/office/drawing/2014/main" id="{3E426168-154C-4504-932C-085D5D5A4C1E}"/>
              </a:ext>
            </a:extLst>
          </p:cNvPr>
          <p:cNvGraphicFramePr>
            <a:graphicFrameLocks noGrp="1"/>
          </p:cNvGraphicFramePr>
          <p:nvPr>
            <p:extLst>
              <p:ext uri="{D42A27DB-BD31-4B8C-83A1-F6EECF244321}">
                <p14:modId xmlns:p14="http://schemas.microsoft.com/office/powerpoint/2010/main" val="4260032342"/>
              </p:ext>
            </p:extLst>
          </p:nvPr>
        </p:nvGraphicFramePr>
        <p:xfrm>
          <a:off x="1979712" y="3284984"/>
          <a:ext cx="6240015" cy="1296144"/>
        </p:xfrm>
        <a:graphic>
          <a:graphicData uri="http://schemas.openxmlformats.org/drawingml/2006/table">
            <a:tbl>
              <a:tblPr firstRow="1" bandRow="1">
                <a:tableStyleId>{5940675A-B579-460E-94D1-54222C63F5DA}</a:tableStyleId>
              </a:tblPr>
              <a:tblGrid>
                <a:gridCol w="2080005">
                  <a:extLst>
                    <a:ext uri="{9D8B030D-6E8A-4147-A177-3AD203B41FA5}">
                      <a16:colId xmlns:a16="http://schemas.microsoft.com/office/drawing/2014/main" val="20000"/>
                    </a:ext>
                  </a:extLst>
                </a:gridCol>
                <a:gridCol w="2080005">
                  <a:extLst>
                    <a:ext uri="{9D8B030D-6E8A-4147-A177-3AD203B41FA5}">
                      <a16:colId xmlns:a16="http://schemas.microsoft.com/office/drawing/2014/main" val="20001"/>
                    </a:ext>
                  </a:extLst>
                </a:gridCol>
                <a:gridCol w="2080005">
                  <a:extLst>
                    <a:ext uri="{9D8B030D-6E8A-4147-A177-3AD203B41FA5}">
                      <a16:colId xmlns:a16="http://schemas.microsoft.com/office/drawing/2014/main" val="20002"/>
                    </a:ext>
                  </a:extLst>
                </a:gridCol>
              </a:tblGrid>
              <a:tr h="648072">
                <a:tc>
                  <a:txBody>
                    <a:bodyPr/>
                    <a:lstStyle/>
                    <a:p>
                      <a:pPr algn="ctr"/>
                      <a:r>
                        <a:rPr lang="en-US" dirty="0"/>
                        <a:t>Fraudulent(Yes,0)</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0"/>
                  </a:ext>
                </a:extLst>
              </a:tr>
              <a:tr h="648072">
                <a:tc>
                  <a:txBody>
                    <a:bodyPr/>
                    <a:lstStyle/>
                    <a:p>
                      <a:pPr algn="ctr"/>
                      <a:r>
                        <a:rPr lang="en-US" dirty="0"/>
                        <a:t>Not Fraudulent(No,1)</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bl>
          </a:graphicData>
        </a:graphic>
      </p:graphicFrame>
      <p:graphicFrame>
        <p:nvGraphicFramePr>
          <p:cNvPr id="28" name="Table 27">
            <a:extLst>
              <a:ext uri="{FF2B5EF4-FFF2-40B4-BE49-F238E27FC236}">
                <a16:creationId xmlns:a16="http://schemas.microsoft.com/office/drawing/2014/main" id="{BD355D87-E0C8-4073-9F68-206902FA2F25}"/>
              </a:ext>
            </a:extLst>
          </p:cNvPr>
          <p:cNvGraphicFramePr>
            <a:graphicFrameLocks noGrp="1"/>
          </p:cNvGraphicFramePr>
          <p:nvPr>
            <p:extLst>
              <p:ext uri="{D42A27DB-BD31-4B8C-83A1-F6EECF244321}">
                <p14:modId xmlns:p14="http://schemas.microsoft.com/office/powerpoint/2010/main" val="1286153226"/>
              </p:ext>
            </p:extLst>
          </p:nvPr>
        </p:nvGraphicFramePr>
        <p:xfrm>
          <a:off x="467544" y="3284984"/>
          <a:ext cx="1488900" cy="1296144"/>
        </p:xfrm>
        <a:graphic>
          <a:graphicData uri="http://schemas.openxmlformats.org/drawingml/2006/table">
            <a:tbl>
              <a:tblPr/>
              <a:tblGrid>
                <a:gridCol w="1488900">
                  <a:extLst>
                    <a:ext uri="{9D8B030D-6E8A-4147-A177-3AD203B41FA5}">
                      <a16:colId xmlns:a16="http://schemas.microsoft.com/office/drawing/2014/main" val="20000"/>
                    </a:ext>
                  </a:extLst>
                </a:gridCol>
              </a:tblGrid>
              <a:tr h="1296144">
                <a:tc>
                  <a:txBody>
                    <a:bodyPr/>
                    <a:lstStyle/>
                    <a:p>
                      <a:endParaRPr lang="en-US" dirty="0"/>
                    </a:p>
                    <a:p>
                      <a:r>
                        <a:rPr lang="en-US" b="1" dirty="0"/>
                        <a:t>Actual Values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29" name="Table 28">
            <a:extLst>
              <a:ext uri="{FF2B5EF4-FFF2-40B4-BE49-F238E27FC236}">
                <a16:creationId xmlns:a16="http://schemas.microsoft.com/office/drawing/2014/main" id="{3A0B97FD-6CE7-43CE-89FD-F1D0BFD241D7}"/>
              </a:ext>
            </a:extLst>
          </p:cNvPr>
          <p:cNvGraphicFramePr>
            <a:graphicFrameLocks noGrp="1"/>
          </p:cNvGraphicFramePr>
          <p:nvPr>
            <p:extLst>
              <p:ext uri="{D42A27DB-BD31-4B8C-83A1-F6EECF244321}">
                <p14:modId xmlns:p14="http://schemas.microsoft.com/office/powerpoint/2010/main" val="4030630609"/>
              </p:ext>
            </p:extLst>
          </p:nvPr>
        </p:nvGraphicFramePr>
        <p:xfrm>
          <a:off x="4067944" y="2636912"/>
          <a:ext cx="4176464" cy="648071"/>
        </p:xfrm>
        <a:graphic>
          <a:graphicData uri="http://schemas.openxmlformats.org/drawingml/2006/table">
            <a:tbl>
              <a:tblPr firstRow="1" bandRow="1">
                <a:tableStyleId>{5940675A-B579-460E-94D1-54222C63F5DA}</a:tableStyleId>
              </a:tblPr>
              <a:tblGrid>
                <a:gridCol w="2064060">
                  <a:extLst>
                    <a:ext uri="{9D8B030D-6E8A-4147-A177-3AD203B41FA5}">
                      <a16:colId xmlns:a16="http://schemas.microsoft.com/office/drawing/2014/main" val="20000"/>
                    </a:ext>
                  </a:extLst>
                </a:gridCol>
                <a:gridCol w="2112404">
                  <a:extLst>
                    <a:ext uri="{9D8B030D-6E8A-4147-A177-3AD203B41FA5}">
                      <a16:colId xmlns:a16="http://schemas.microsoft.com/office/drawing/2014/main" val="20001"/>
                    </a:ext>
                  </a:extLst>
                </a:gridCol>
              </a:tblGrid>
              <a:tr h="648071">
                <a:tc>
                  <a:txBody>
                    <a:bodyPr/>
                    <a:lstStyle/>
                    <a:p>
                      <a:pPr algn="ctr"/>
                      <a:r>
                        <a:rPr lang="en-US" dirty="0"/>
                        <a:t>Fraudulent</a:t>
                      </a:r>
                    </a:p>
                    <a:p>
                      <a:pPr algn="ctr"/>
                      <a:r>
                        <a:rPr lang="en-US" dirty="0"/>
                        <a:t>(Yes,0)</a:t>
                      </a:r>
                    </a:p>
                  </a:txBody>
                  <a:tcPr/>
                </a:tc>
                <a:tc>
                  <a:txBody>
                    <a:bodyPr/>
                    <a:lstStyle/>
                    <a:p>
                      <a:pPr algn="ctr"/>
                      <a:r>
                        <a:rPr lang="en-US" dirty="0"/>
                        <a:t>Not Fraudulent</a:t>
                      </a:r>
                    </a:p>
                    <a:p>
                      <a:pPr algn="ctr"/>
                      <a:r>
                        <a:rPr lang="en-US" dirty="0"/>
                        <a:t>(No,1)</a:t>
                      </a:r>
                    </a:p>
                  </a:txBody>
                  <a:tcPr/>
                </a:tc>
                <a:extLst>
                  <a:ext uri="{0D108BD9-81ED-4DB2-BD59-A6C34878D82A}">
                    <a16:rowId xmlns:a16="http://schemas.microsoft.com/office/drawing/2014/main" val="10000"/>
                  </a:ext>
                </a:extLst>
              </a:tr>
            </a:tbl>
          </a:graphicData>
        </a:graphic>
      </p:graphicFrame>
      <p:graphicFrame>
        <p:nvGraphicFramePr>
          <p:cNvPr id="30" name="Table 29">
            <a:extLst>
              <a:ext uri="{FF2B5EF4-FFF2-40B4-BE49-F238E27FC236}">
                <a16:creationId xmlns:a16="http://schemas.microsoft.com/office/drawing/2014/main" id="{67E7FACC-550C-4D16-B667-2E451DFD624C}"/>
              </a:ext>
            </a:extLst>
          </p:cNvPr>
          <p:cNvGraphicFramePr>
            <a:graphicFrameLocks noGrp="1"/>
          </p:cNvGraphicFramePr>
          <p:nvPr>
            <p:extLst>
              <p:ext uri="{D42A27DB-BD31-4B8C-83A1-F6EECF244321}">
                <p14:modId xmlns:p14="http://schemas.microsoft.com/office/powerpoint/2010/main" val="649231340"/>
              </p:ext>
            </p:extLst>
          </p:nvPr>
        </p:nvGraphicFramePr>
        <p:xfrm>
          <a:off x="4067944" y="1844824"/>
          <a:ext cx="4176464" cy="792088"/>
        </p:xfrm>
        <a:graphic>
          <a:graphicData uri="http://schemas.openxmlformats.org/drawingml/2006/table">
            <a:tbl>
              <a:tblPr firstRow="1" bandRow="1">
                <a:tableStyleId>{F2DE63D5-997A-4646-A377-4702673A728D}</a:tableStyleId>
              </a:tblPr>
              <a:tblGrid>
                <a:gridCol w="4176464">
                  <a:extLst>
                    <a:ext uri="{9D8B030D-6E8A-4147-A177-3AD203B41FA5}">
                      <a16:colId xmlns:a16="http://schemas.microsoft.com/office/drawing/2014/main" val="20000"/>
                    </a:ext>
                  </a:extLst>
                </a:gridCol>
              </a:tblGrid>
              <a:tr h="792088">
                <a:tc>
                  <a:txBody>
                    <a:bodyPr/>
                    <a:lstStyle/>
                    <a:p>
                      <a:pPr algn="ctr"/>
                      <a:endParaRPr lang="en-US" dirty="0"/>
                    </a:p>
                    <a:p>
                      <a:pPr algn="ctr"/>
                      <a:r>
                        <a:rPr lang="en-US" b="0" dirty="0"/>
                        <a:t>Predicted Values</a:t>
                      </a:r>
                    </a:p>
                  </a:txBody>
                  <a:tcPr/>
                </a:tc>
                <a:extLst>
                  <a:ext uri="{0D108BD9-81ED-4DB2-BD59-A6C34878D82A}">
                    <a16:rowId xmlns:a16="http://schemas.microsoft.com/office/drawing/2014/main" val="10000"/>
                  </a:ext>
                </a:extLst>
              </a:tr>
            </a:tbl>
          </a:graphicData>
        </a:graphic>
      </p:graphicFrame>
      <p:sp>
        <p:nvSpPr>
          <p:cNvPr id="31" name="TextBox 30">
            <a:extLst>
              <a:ext uri="{FF2B5EF4-FFF2-40B4-BE49-F238E27FC236}">
                <a16:creationId xmlns:a16="http://schemas.microsoft.com/office/drawing/2014/main" id="{CA61E044-5D9A-4AED-A251-7E817680C4CA}"/>
              </a:ext>
            </a:extLst>
          </p:cNvPr>
          <p:cNvSpPr txBox="1"/>
          <p:nvPr/>
        </p:nvSpPr>
        <p:spPr>
          <a:xfrm>
            <a:off x="4067944" y="3297758"/>
            <a:ext cx="1944216" cy="923330"/>
          </a:xfrm>
          <a:prstGeom prst="rect">
            <a:avLst/>
          </a:prstGeom>
          <a:noFill/>
        </p:spPr>
        <p:txBody>
          <a:bodyPr wrap="square" rtlCol="0">
            <a:spAutoFit/>
          </a:bodyPr>
          <a:lstStyle/>
          <a:p>
            <a:pPr algn="ctr"/>
            <a:r>
              <a:rPr lang="en-US" dirty="0"/>
              <a:t>1</a:t>
            </a:r>
          </a:p>
          <a:p>
            <a:pPr algn="ctr"/>
            <a:r>
              <a:rPr lang="en-US" dirty="0"/>
              <a:t>True positive</a:t>
            </a:r>
          </a:p>
          <a:p>
            <a:endParaRPr lang="en-US" dirty="0"/>
          </a:p>
        </p:txBody>
      </p:sp>
      <p:sp>
        <p:nvSpPr>
          <p:cNvPr id="32" name="TextBox 31">
            <a:extLst>
              <a:ext uri="{FF2B5EF4-FFF2-40B4-BE49-F238E27FC236}">
                <a16:creationId xmlns:a16="http://schemas.microsoft.com/office/drawing/2014/main" id="{7D6F74DC-1A2E-4A92-9097-4DFC51FF3E38}"/>
              </a:ext>
            </a:extLst>
          </p:cNvPr>
          <p:cNvSpPr txBox="1"/>
          <p:nvPr/>
        </p:nvSpPr>
        <p:spPr>
          <a:xfrm>
            <a:off x="3923928" y="3933056"/>
            <a:ext cx="2376264" cy="923330"/>
          </a:xfrm>
          <a:prstGeom prst="rect">
            <a:avLst/>
          </a:prstGeom>
          <a:noFill/>
        </p:spPr>
        <p:txBody>
          <a:bodyPr wrap="square" rtlCol="0">
            <a:spAutoFit/>
          </a:bodyPr>
          <a:lstStyle/>
          <a:p>
            <a:pPr algn="ctr"/>
            <a:r>
              <a:rPr lang="en-US" dirty="0"/>
              <a:t>0</a:t>
            </a:r>
          </a:p>
          <a:p>
            <a:pPr algn="ctr"/>
            <a:r>
              <a:rPr lang="en-US" dirty="0"/>
              <a:t>False Positive</a:t>
            </a:r>
          </a:p>
          <a:p>
            <a:endParaRPr lang="en-US" dirty="0"/>
          </a:p>
        </p:txBody>
      </p:sp>
      <p:sp>
        <p:nvSpPr>
          <p:cNvPr id="33" name="TextBox 32">
            <a:extLst>
              <a:ext uri="{FF2B5EF4-FFF2-40B4-BE49-F238E27FC236}">
                <a16:creationId xmlns:a16="http://schemas.microsoft.com/office/drawing/2014/main" id="{0E630626-F038-4B37-A00D-770F84D53007}"/>
              </a:ext>
            </a:extLst>
          </p:cNvPr>
          <p:cNvSpPr txBox="1"/>
          <p:nvPr/>
        </p:nvSpPr>
        <p:spPr>
          <a:xfrm>
            <a:off x="6586020" y="3275145"/>
            <a:ext cx="1537639" cy="830997"/>
          </a:xfrm>
          <a:prstGeom prst="rect">
            <a:avLst/>
          </a:prstGeom>
          <a:noFill/>
        </p:spPr>
        <p:txBody>
          <a:bodyPr wrap="square" rtlCol="0">
            <a:spAutoFit/>
          </a:bodyPr>
          <a:lstStyle/>
          <a:p>
            <a:pPr algn="ctr"/>
            <a:r>
              <a:rPr lang="en-US" sz="1600" b="1" dirty="0"/>
              <a:t>2</a:t>
            </a:r>
          </a:p>
          <a:p>
            <a:pPr algn="ctr"/>
            <a:r>
              <a:rPr lang="en-US" sz="1600" b="1" dirty="0"/>
              <a:t>False Negatives</a:t>
            </a:r>
          </a:p>
          <a:p>
            <a:endParaRPr lang="en-US" sz="1600" dirty="0"/>
          </a:p>
        </p:txBody>
      </p:sp>
      <p:sp>
        <p:nvSpPr>
          <p:cNvPr id="34" name="TextBox 33">
            <a:extLst>
              <a:ext uri="{FF2B5EF4-FFF2-40B4-BE49-F238E27FC236}">
                <a16:creationId xmlns:a16="http://schemas.microsoft.com/office/drawing/2014/main" id="{C417F3BB-2221-499C-A801-536E7CDB0734}"/>
              </a:ext>
            </a:extLst>
          </p:cNvPr>
          <p:cNvSpPr txBox="1"/>
          <p:nvPr/>
        </p:nvSpPr>
        <p:spPr>
          <a:xfrm>
            <a:off x="6476907" y="4000965"/>
            <a:ext cx="1586379" cy="861774"/>
          </a:xfrm>
          <a:prstGeom prst="rect">
            <a:avLst/>
          </a:prstGeom>
          <a:noFill/>
        </p:spPr>
        <p:txBody>
          <a:bodyPr wrap="square" rtlCol="0">
            <a:spAutoFit/>
          </a:bodyPr>
          <a:lstStyle/>
          <a:p>
            <a:pPr algn="ctr"/>
            <a:r>
              <a:rPr lang="en-US" sz="1600" b="1" dirty="0"/>
              <a:t>27</a:t>
            </a:r>
          </a:p>
          <a:p>
            <a:pPr algn="ctr"/>
            <a:r>
              <a:rPr lang="en-US" sz="1600" b="1" dirty="0"/>
              <a:t>True negatives</a:t>
            </a:r>
          </a:p>
          <a:p>
            <a:endParaRPr lang="en-US" sz="1600" b="1" dirty="0"/>
          </a:p>
        </p:txBody>
      </p:sp>
    </p:spTree>
    <p:extLst>
      <p:ext uri="{BB962C8B-B14F-4D97-AF65-F5344CB8AC3E}">
        <p14:creationId xmlns:p14="http://schemas.microsoft.com/office/powerpoint/2010/main" val="261248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260648"/>
            <a:ext cx="8229600" cy="1143000"/>
          </a:xfrm>
        </p:spPr>
        <p:txBody>
          <a:bodyPr>
            <a:normAutofit/>
          </a:bodyPr>
          <a:lstStyle/>
          <a:p>
            <a:r>
              <a:rPr lang="en-US" sz="3600" b="1" dirty="0"/>
              <a:t>Improving Performance</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26</a:t>
            </a:fld>
            <a:endParaRPr lang="en-GB"/>
          </a:p>
        </p:txBody>
      </p:sp>
      <p:sp>
        <p:nvSpPr>
          <p:cNvPr id="4" name="Rectangle 3"/>
          <p:cNvSpPr/>
          <p:nvPr/>
        </p:nvSpPr>
        <p:spPr>
          <a:xfrm>
            <a:off x="539552" y="2181216"/>
            <a:ext cx="2088232" cy="7920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Train model</a:t>
            </a:r>
          </a:p>
        </p:txBody>
      </p:sp>
      <p:cxnSp>
        <p:nvCxnSpPr>
          <p:cNvPr id="5" name="Straight Arrow Connector 4"/>
          <p:cNvCxnSpPr>
            <a:stCxn id="4" idx="3"/>
          </p:cNvCxnSpPr>
          <p:nvPr/>
        </p:nvCxnSpPr>
        <p:spPr>
          <a:xfrm>
            <a:off x="2627784" y="2577260"/>
            <a:ext cx="936104"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Rectangle 5"/>
          <p:cNvSpPr/>
          <p:nvPr/>
        </p:nvSpPr>
        <p:spPr>
          <a:xfrm>
            <a:off x="3635896" y="2181216"/>
            <a:ext cx="1944216" cy="86409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Evaluate</a:t>
            </a:r>
          </a:p>
        </p:txBody>
      </p:sp>
      <p:cxnSp>
        <p:nvCxnSpPr>
          <p:cNvPr id="7" name="Straight Connector 6"/>
          <p:cNvCxnSpPr>
            <a:stCxn id="6" idx="2"/>
          </p:cNvCxnSpPr>
          <p:nvPr/>
        </p:nvCxnSpPr>
        <p:spPr>
          <a:xfrm>
            <a:off x="4608004" y="3045312"/>
            <a:ext cx="0" cy="720080"/>
          </a:xfrm>
          <a:prstGeom prst="line">
            <a:avLst/>
          </a:prstGeom>
          <a:ln>
            <a:prstDash val="sysDash"/>
          </a:ln>
        </p:spPr>
        <p:style>
          <a:lnRef idx="3">
            <a:schemeClr val="accent5"/>
          </a:lnRef>
          <a:fillRef idx="0">
            <a:schemeClr val="accent5"/>
          </a:fillRef>
          <a:effectRef idx="2">
            <a:schemeClr val="accent5"/>
          </a:effectRef>
          <a:fontRef idx="minor">
            <a:schemeClr val="tx1"/>
          </a:fontRef>
        </p:style>
      </p:cxnSp>
      <p:sp>
        <p:nvSpPr>
          <p:cNvPr id="8" name="Oval 7"/>
          <p:cNvSpPr/>
          <p:nvPr/>
        </p:nvSpPr>
        <p:spPr>
          <a:xfrm>
            <a:off x="3707904" y="3789040"/>
            <a:ext cx="1872208" cy="1368152"/>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Is the performance good enough?</a:t>
            </a:r>
          </a:p>
        </p:txBody>
      </p:sp>
      <p:cxnSp>
        <p:nvCxnSpPr>
          <p:cNvPr id="9" name="Straight Connector 8"/>
          <p:cNvCxnSpPr>
            <a:stCxn id="8" idx="6"/>
          </p:cNvCxnSpPr>
          <p:nvPr/>
        </p:nvCxnSpPr>
        <p:spPr>
          <a:xfrm>
            <a:off x="5580112" y="447311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156176" y="4185084"/>
            <a:ext cx="7920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cxnSp>
        <p:nvCxnSpPr>
          <p:cNvPr id="11" name="Straight Arrow Connector 10"/>
          <p:cNvCxnSpPr>
            <a:stCxn id="10" idx="3"/>
          </p:cNvCxnSpPr>
          <p:nvPr/>
        </p:nvCxnSpPr>
        <p:spPr>
          <a:xfrm>
            <a:off x="6948264" y="4473116"/>
            <a:ext cx="3600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Cube 11"/>
          <p:cNvSpPr/>
          <p:nvPr/>
        </p:nvSpPr>
        <p:spPr>
          <a:xfrm>
            <a:off x="7380312" y="3909408"/>
            <a:ext cx="1440160" cy="1103768"/>
          </a:xfrm>
          <a:prstGeom prst="cub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2483768" y="4473116"/>
            <a:ext cx="115212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475656" y="4125432"/>
            <a:ext cx="1008112" cy="635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cxnSp>
        <p:nvCxnSpPr>
          <p:cNvPr id="15" name="Straight Arrow Connector 14"/>
          <p:cNvCxnSpPr/>
          <p:nvPr/>
        </p:nvCxnSpPr>
        <p:spPr>
          <a:xfrm flipV="1">
            <a:off x="1979712" y="3045312"/>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38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Several Options</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27</a:t>
            </a:fld>
            <a:endParaRPr lang="en-GB"/>
          </a:p>
        </p:txBody>
      </p:sp>
      <p:sp>
        <p:nvSpPr>
          <p:cNvPr id="4" name="TextBox 3"/>
          <p:cNvSpPr txBox="1"/>
          <p:nvPr/>
        </p:nvSpPr>
        <p:spPr>
          <a:xfrm>
            <a:off x="323528" y="1628800"/>
            <a:ext cx="8568952" cy="3416320"/>
          </a:xfrm>
          <a:prstGeom prst="rect">
            <a:avLst/>
          </a:prstGeom>
          <a:noFill/>
        </p:spPr>
        <p:txBody>
          <a:bodyPr wrap="square" rtlCol="0">
            <a:spAutoFit/>
          </a:bodyPr>
          <a:lstStyle/>
          <a:p>
            <a:pPr marL="285750" indent="-285750">
              <a:lnSpc>
                <a:spcPct val="300000"/>
              </a:lnSpc>
              <a:buFont typeface="Arial" panose="020B0604020202020204" pitchFamily="34" charset="0"/>
              <a:buChar char="•"/>
            </a:pPr>
            <a:r>
              <a:rPr lang="en-US" sz="2400" dirty="0"/>
              <a:t>Dimensionality reduction</a:t>
            </a:r>
          </a:p>
          <a:p>
            <a:pPr marL="285750" indent="-285750">
              <a:lnSpc>
                <a:spcPct val="300000"/>
              </a:lnSpc>
              <a:buFont typeface="Arial" panose="020B0604020202020204" pitchFamily="34" charset="0"/>
              <a:buChar char="•"/>
            </a:pPr>
            <a:r>
              <a:rPr lang="en-US" sz="2400" dirty="0"/>
              <a:t>Hyper-parameter tuning</a:t>
            </a:r>
          </a:p>
          <a:p>
            <a:pPr marL="285750" indent="-285750">
              <a:lnSpc>
                <a:spcPct val="300000"/>
              </a:lnSpc>
              <a:buFont typeface="Arial" panose="020B0604020202020204" pitchFamily="34" charset="0"/>
              <a:buChar char="•"/>
            </a:pPr>
            <a:r>
              <a:rPr lang="en-US" sz="2400" dirty="0"/>
              <a:t>Ensemble methods</a:t>
            </a:r>
          </a:p>
        </p:txBody>
      </p:sp>
    </p:spTree>
    <p:extLst>
      <p:ext uri="{BB962C8B-B14F-4D97-AF65-F5344CB8AC3E}">
        <p14:creationId xmlns:p14="http://schemas.microsoft.com/office/powerpoint/2010/main" val="164303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Dimensionality reduction</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28</a:t>
            </a:fld>
            <a:endParaRPr lang="en-GB"/>
          </a:p>
        </p:txBody>
      </p:sp>
      <p:pic>
        <p:nvPicPr>
          <p:cNvPr id="1026" name="Picture 2"/>
          <p:cNvPicPr>
            <a:picLocks noChangeAspect="1" noChangeArrowheads="1"/>
          </p:cNvPicPr>
          <p:nvPr/>
        </p:nvPicPr>
        <p:blipFill>
          <a:blip r:embed="rId2">
            <a:clrChange>
              <a:clrFrom>
                <a:srgbClr val="DFECF2"/>
              </a:clrFrom>
              <a:clrTo>
                <a:srgbClr val="DFECF2">
                  <a:alpha val="0"/>
                </a:srgbClr>
              </a:clrTo>
            </a:clrChange>
            <a:extLst>
              <a:ext uri="{28A0092B-C50C-407E-A947-70E740481C1C}">
                <a14:useLocalDpi xmlns:a14="http://schemas.microsoft.com/office/drawing/2010/main" val="0"/>
              </a:ext>
            </a:extLst>
          </a:blip>
          <a:srcRect/>
          <a:stretch>
            <a:fillRect/>
          </a:stretch>
        </p:blipFill>
        <p:spPr bwMode="auto">
          <a:xfrm>
            <a:off x="539552" y="2060787"/>
            <a:ext cx="8067527" cy="430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520" y="1412776"/>
            <a:ext cx="7128792" cy="400110"/>
          </a:xfrm>
          <a:prstGeom prst="rect">
            <a:avLst/>
          </a:prstGeom>
          <a:noFill/>
        </p:spPr>
        <p:txBody>
          <a:bodyPr wrap="square" rtlCol="0">
            <a:spAutoFit/>
          </a:bodyPr>
          <a:lstStyle/>
          <a:p>
            <a:r>
              <a:rPr lang="en-US" sz="2000" b="1" dirty="0"/>
              <a:t>Reducing the number of features</a:t>
            </a:r>
          </a:p>
        </p:txBody>
      </p:sp>
    </p:spTree>
    <p:extLst>
      <p:ext uri="{BB962C8B-B14F-4D97-AF65-F5344CB8AC3E}">
        <p14:creationId xmlns:p14="http://schemas.microsoft.com/office/powerpoint/2010/main" val="12747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Dimensionality reduction: example</a:t>
            </a:r>
          </a:p>
        </p:txBody>
      </p:sp>
      <p:sp>
        <p:nvSpPr>
          <p:cNvPr id="3" name="Slide Number Placeholder 2"/>
          <p:cNvSpPr>
            <a:spLocks noGrp="1"/>
          </p:cNvSpPr>
          <p:nvPr>
            <p:ph type="sldNum" sz="quarter" idx="12"/>
          </p:nvPr>
        </p:nvSpPr>
        <p:spPr/>
        <p:txBody>
          <a:bodyPr/>
          <a:lstStyle/>
          <a:p>
            <a:fld id="{D4DA88FB-C769-45C9-BAC1-0C7B545A559F}" type="slidenum">
              <a:rPr lang="en-GB" smtClean="0"/>
              <a:pPr/>
              <a:t>29</a:t>
            </a:fld>
            <a:endParaRPr lang="en-GB"/>
          </a:p>
        </p:txBody>
      </p:sp>
      <p:sp>
        <p:nvSpPr>
          <p:cNvPr id="4" name="TextBox 3"/>
          <p:cNvSpPr txBox="1"/>
          <p:nvPr/>
        </p:nvSpPr>
        <p:spPr>
          <a:xfrm>
            <a:off x="179512" y="1556792"/>
            <a:ext cx="8784976" cy="369332"/>
          </a:xfrm>
          <a:prstGeom prst="rect">
            <a:avLst/>
          </a:prstGeom>
          <a:noFill/>
        </p:spPr>
        <p:txBody>
          <a:bodyPr wrap="square" rtlCol="0">
            <a:spAutoFit/>
          </a:bodyPr>
          <a:lstStyle/>
          <a:p>
            <a:r>
              <a:rPr lang="en-US" b="1" dirty="0"/>
              <a:t>Irrelevance</a:t>
            </a:r>
            <a:r>
              <a:rPr lang="en-US" dirty="0"/>
              <a:t>: some features don’t carry useful information.</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259" y="2119156"/>
            <a:ext cx="8313481" cy="4118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9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a:t>
            </a:r>
            <a:endParaRPr lang="en-US" dirty="0"/>
          </a:p>
        </p:txBody>
      </p:sp>
      <p:sp>
        <p:nvSpPr>
          <p:cNvPr id="3" name="Slide Number Placeholder 2"/>
          <p:cNvSpPr>
            <a:spLocks noGrp="1"/>
          </p:cNvSpPr>
          <p:nvPr>
            <p:ph type="sldNum" sz="quarter" idx="12"/>
          </p:nvPr>
        </p:nvSpPr>
        <p:spPr/>
        <p:txBody>
          <a:bodyPr/>
          <a:lstStyle/>
          <a:p>
            <a:fld id="{D4DA88FB-C769-45C9-BAC1-0C7B545A559F}" type="slidenum">
              <a:rPr lang="en-GB" smtClean="0"/>
              <a:pPr/>
              <a:t>3</a:t>
            </a:fld>
            <a:endParaRPr lang="en-GB"/>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46927" b="74860" l="9609" r="89680"/>
                    </a14:imgEffect>
                  </a14:imgLayer>
                </a14:imgProps>
              </a:ext>
              <a:ext uri="{28A0092B-C50C-407E-A947-70E740481C1C}">
                <a14:useLocalDpi xmlns:a14="http://schemas.microsoft.com/office/drawing/2010/main" val="0"/>
              </a:ext>
            </a:extLst>
          </a:blip>
          <a:stretch>
            <a:fillRect/>
          </a:stretch>
        </p:blipFill>
        <p:spPr>
          <a:xfrm>
            <a:off x="5724128" y="3861048"/>
            <a:ext cx="3219740" cy="205100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9512" y="1484784"/>
            <a:ext cx="8640960" cy="5262979"/>
          </a:xfrm>
          <a:prstGeom prst="rect">
            <a:avLst/>
          </a:prstGeom>
          <a:noFill/>
        </p:spPr>
        <p:txBody>
          <a:bodyPr wrap="square" rtlCol="0">
            <a:spAutoFit/>
          </a:bodyPr>
          <a:lstStyle/>
          <a:p>
            <a:pPr>
              <a:lnSpc>
                <a:spcPct val="200000"/>
              </a:lnSpc>
            </a:pPr>
            <a:r>
              <a:rPr lang="en-US" sz="2400" b="1" dirty="0"/>
              <a:t>Introduction to Machine </a:t>
            </a:r>
            <a:r>
              <a:rPr lang="en-US" sz="2400" b="1" dirty="0">
                <a:solidFill>
                  <a:srgbClr val="C00000"/>
                </a:solidFill>
              </a:rPr>
              <a:t>Learning</a:t>
            </a:r>
          </a:p>
          <a:p>
            <a:pPr marL="742950" lvl="1" indent="-285750">
              <a:lnSpc>
                <a:spcPct val="200000"/>
              </a:lnSpc>
              <a:buFont typeface="Arial" panose="020B0604020202020204" pitchFamily="34" charset="0"/>
              <a:buChar char="•"/>
            </a:pPr>
            <a:r>
              <a:rPr lang="en-US" sz="2400" b="1" dirty="0"/>
              <a:t>Understand the concept of machine learning</a:t>
            </a:r>
          </a:p>
          <a:p>
            <a:pPr marL="742950" lvl="1" indent="-285750">
              <a:lnSpc>
                <a:spcPct val="200000"/>
              </a:lnSpc>
              <a:buFont typeface="Arial" panose="020B0604020202020204" pitchFamily="34" charset="0"/>
              <a:buChar char="•"/>
            </a:pPr>
            <a:r>
              <a:rPr lang="en-US" sz="2400" b="1" dirty="0"/>
              <a:t>Important concepts</a:t>
            </a:r>
          </a:p>
          <a:p>
            <a:pPr marL="742950" lvl="1" indent="-285750">
              <a:lnSpc>
                <a:spcPct val="200000"/>
              </a:lnSpc>
              <a:buFont typeface="Arial" panose="020B0604020202020204" pitchFamily="34" charset="0"/>
              <a:buChar char="•"/>
            </a:pPr>
            <a:r>
              <a:rPr lang="en-US" sz="2400" b="1" dirty="0"/>
              <a:t>Machine learning workflow</a:t>
            </a:r>
          </a:p>
          <a:p>
            <a:pPr marL="742950" lvl="1" indent="-285750">
              <a:lnSpc>
                <a:spcPct val="200000"/>
              </a:lnSpc>
              <a:buFont typeface="Arial" panose="020B0604020202020204" pitchFamily="34" charset="0"/>
              <a:buChar char="•"/>
            </a:pPr>
            <a:r>
              <a:rPr lang="en-US" sz="2400" b="1" dirty="0"/>
              <a:t>Practice Lab</a:t>
            </a:r>
          </a:p>
          <a:p>
            <a:pPr marL="742950" lvl="1" indent="-285750">
              <a:lnSpc>
                <a:spcPct val="200000"/>
              </a:lnSpc>
              <a:buFont typeface="Arial" panose="020B0604020202020204" pitchFamily="34" charset="0"/>
              <a:buChar char="•"/>
            </a:pPr>
            <a:r>
              <a:rPr lang="en-US" sz="2400" b="1" dirty="0"/>
              <a:t>Assignment</a:t>
            </a:r>
          </a:p>
          <a:p>
            <a:pPr>
              <a:lnSpc>
                <a:spcPct val="200000"/>
              </a:lnSpc>
            </a:pPr>
            <a:endParaRPr lang="en-US" sz="2400" b="1" dirty="0"/>
          </a:p>
        </p:txBody>
      </p:sp>
    </p:spTree>
    <p:extLst>
      <p:ext uri="{BB962C8B-B14F-4D97-AF65-F5344CB8AC3E}">
        <p14:creationId xmlns:p14="http://schemas.microsoft.com/office/powerpoint/2010/main" val="358701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30</a:t>
            </a:fld>
            <a:endParaRPr lang="en-GB"/>
          </a:p>
        </p:txBody>
      </p:sp>
      <p:sp>
        <p:nvSpPr>
          <p:cNvPr id="3" name="TextBox 2"/>
          <p:cNvSpPr txBox="1"/>
          <p:nvPr/>
        </p:nvSpPr>
        <p:spPr>
          <a:xfrm>
            <a:off x="179512" y="692696"/>
            <a:ext cx="8856984" cy="1938992"/>
          </a:xfrm>
          <a:prstGeom prst="rect">
            <a:avLst/>
          </a:prstGeom>
          <a:noFill/>
        </p:spPr>
        <p:txBody>
          <a:bodyPr wrap="square" rtlCol="0">
            <a:spAutoFit/>
          </a:bodyPr>
          <a:lstStyle/>
          <a:p>
            <a:pPr>
              <a:lnSpc>
                <a:spcPct val="200000"/>
              </a:lnSpc>
            </a:pPr>
            <a:r>
              <a:rPr lang="en-US" sz="2000" b="1" dirty="0"/>
              <a:t>Correlation: </a:t>
            </a:r>
            <a:r>
              <a:rPr lang="en-US" sz="2000" dirty="0"/>
              <a:t>some features carry similar information</a:t>
            </a:r>
          </a:p>
          <a:p>
            <a:pPr marL="285750" indent="-285750">
              <a:lnSpc>
                <a:spcPct val="200000"/>
              </a:lnSpc>
              <a:buFont typeface="Arial" panose="020B0604020202020204" pitchFamily="34" charset="0"/>
              <a:buChar char="•"/>
            </a:pPr>
            <a:r>
              <a:rPr lang="en-US" sz="2000" dirty="0"/>
              <a:t>Keep only one feature</a:t>
            </a:r>
          </a:p>
          <a:p>
            <a:pPr marL="742950" lvl="1" indent="-285750">
              <a:lnSpc>
                <a:spcPct val="200000"/>
              </a:lnSpc>
              <a:buFont typeface="Courier New" panose="02070309020205020404" pitchFamily="49" charset="0"/>
              <a:buChar char="o"/>
            </a:pPr>
            <a:r>
              <a:rPr lang="en-US" sz="2000" dirty="0"/>
              <a:t>Height and Shoe size </a:t>
            </a:r>
            <a:r>
              <a:rPr lang="en-US" sz="2000" dirty="0">
                <a:sym typeface="Wingdings" panose="05000000000000000000" pitchFamily="2" charset="2"/>
              </a:rPr>
              <a:t> height </a:t>
            </a:r>
          </a:p>
        </p:txBody>
      </p:sp>
      <p:sp>
        <p:nvSpPr>
          <p:cNvPr id="4" name="TextBox 3"/>
          <p:cNvSpPr txBox="1"/>
          <p:nvPr/>
        </p:nvSpPr>
        <p:spPr>
          <a:xfrm>
            <a:off x="376035" y="3068960"/>
            <a:ext cx="8640960" cy="150457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a:t>Collapse multiple features into one underlying feature</a:t>
            </a:r>
          </a:p>
          <a:p>
            <a:pPr marL="742950" lvl="1" indent="-285750">
              <a:lnSpc>
                <a:spcPct val="250000"/>
              </a:lnSpc>
              <a:buFont typeface="Courier New" panose="02070309020205020404" pitchFamily="49" charset="0"/>
              <a:buChar char="o"/>
            </a:pPr>
            <a:r>
              <a:rPr lang="en-US" sz="2000" dirty="0"/>
              <a:t>Height and weight </a:t>
            </a:r>
            <a:r>
              <a:rPr lang="en-US" sz="2000" dirty="0">
                <a:sym typeface="Wingdings" panose="05000000000000000000" pitchFamily="2" charset="2"/>
              </a:rPr>
              <a:t> Body Mass Index</a:t>
            </a:r>
            <a:endParaRPr lang="en-US" sz="2000" dirty="0"/>
          </a:p>
        </p:txBody>
      </p:sp>
    </p:spTree>
    <p:extLst>
      <p:ext uri="{BB962C8B-B14F-4D97-AF65-F5344CB8AC3E}">
        <p14:creationId xmlns:p14="http://schemas.microsoft.com/office/powerpoint/2010/main" val="199098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t>Hyperparameter</a:t>
            </a:r>
            <a:r>
              <a:rPr lang="en-US" sz="3600" b="1" dirty="0"/>
              <a:t> tuning</a:t>
            </a:r>
          </a:p>
        </p:txBody>
      </p:sp>
      <p:sp>
        <p:nvSpPr>
          <p:cNvPr id="3" name="Slide Number Placeholder 2"/>
          <p:cNvSpPr>
            <a:spLocks noGrp="1"/>
          </p:cNvSpPr>
          <p:nvPr>
            <p:ph type="sldNum" sz="quarter" idx="12"/>
          </p:nvPr>
        </p:nvSpPr>
        <p:spPr/>
        <p:txBody>
          <a:bodyPr/>
          <a:lstStyle/>
          <a:p>
            <a:fld id="{D4DA88FB-C769-45C9-BAC1-0C7B545A559F}" type="slidenum">
              <a:rPr lang="en-GB" smtClean="0"/>
              <a:pPr/>
              <a:t>31</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32277"/>
            <a:ext cx="8300417" cy="5047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04" y="1250791"/>
            <a:ext cx="4155540" cy="26437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857" y="1700808"/>
            <a:ext cx="4248003" cy="28323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822" y="3429000"/>
            <a:ext cx="4480498" cy="2520280"/>
          </a:xfrm>
          <a:prstGeom prst="rect">
            <a:avLst/>
          </a:prstGeom>
        </p:spPr>
      </p:pic>
    </p:spTree>
    <p:extLst>
      <p:ext uri="{BB962C8B-B14F-4D97-AF65-F5344CB8AC3E}">
        <p14:creationId xmlns:p14="http://schemas.microsoft.com/office/powerpoint/2010/main" val="30229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32</a:t>
            </a:fld>
            <a:endParaRPr lang="en-GB"/>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7984" y="980728"/>
            <a:ext cx="4458246" cy="530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1520" y="908720"/>
            <a:ext cx="4392488" cy="4939814"/>
          </a:xfrm>
          <a:prstGeom prst="rect">
            <a:avLst/>
          </a:prstGeom>
          <a:noFill/>
        </p:spPr>
        <p:txBody>
          <a:bodyPr wrap="square" rtlCol="0">
            <a:spAutoFit/>
          </a:bodyPr>
          <a:lstStyle/>
          <a:p>
            <a:pPr>
              <a:lnSpc>
                <a:spcPct val="250000"/>
              </a:lnSpc>
            </a:pPr>
            <a:r>
              <a:rPr lang="en-US" b="1" dirty="0"/>
              <a:t>SVM algorithm </a:t>
            </a:r>
            <a:r>
              <a:rPr lang="en-US" b="1" dirty="0" err="1"/>
              <a:t>hyperparameters</a:t>
            </a:r>
            <a:r>
              <a:rPr lang="en-US" dirty="0"/>
              <a:t>:</a:t>
            </a:r>
          </a:p>
          <a:p>
            <a:pPr>
              <a:lnSpc>
                <a:spcPct val="250000"/>
              </a:lnSpc>
            </a:pPr>
            <a:endParaRPr lang="en-US" dirty="0"/>
          </a:p>
          <a:p>
            <a:pPr marL="285750" indent="-285750">
              <a:lnSpc>
                <a:spcPct val="250000"/>
              </a:lnSpc>
              <a:buFont typeface="Arial" panose="020B0604020202020204" pitchFamily="34" charset="0"/>
              <a:buChar char="•"/>
            </a:pPr>
            <a:r>
              <a:rPr lang="en-US" dirty="0"/>
              <a:t>Kernel: “linear” </a:t>
            </a:r>
            <a:r>
              <a:rPr lang="en-US" dirty="0">
                <a:sym typeface="Wingdings" panose="05000000000000000000" pitchFamily="2" charset="2"/>
              </a:rPr>
              <a:t> ‘’poly”</a:t>
            </a:r>
          </a:p>
          <a:p>
            <a:pPr marL="285750" indent="-285750">
              <a:lnSpc>
                <a:spcPct val="250000"/>
              </a:lnSpc>
              <a:buFont typeface="Arial" panose="020B0604020202020204" pitchFamily="34" charset="0"/>
              <a:buChar char="•"/>
            </a:pPr>
            <a:r>
              <a:rPr lang="en-US" dirty="0">
                <a:sym typeface="Wingdings" panose="05000000000000000000" pitchFamily="2" charset="2"/>
              </a:rPr>
              <a:t>Degree</a:t>
            </a:r>
          </a:p>
          <a:p>
            <a:pPr marL="285750" indent="-285750">
              <a:lnSpc>
                <a:spcPct val="250000"/>
              </a:lnSpc>
              <a:buFont typeface="Arial" panose="020B0604020202020204" pitchFamily="34" charset="0"/>
              <a:buChar char="•"/>
            </a:pPr>
            <a:r>
              <a:rPr lang="en-US" dirty="0">
                <a:sym typeface="Wingdings" panose="05000000000000000000" pitchFamily="2" charset="2"/>
              </a:rPr>
              <a:t>Gamma</a:t>
            </a:r>
          </a:p>
          <a:p>
            <a:pPr marL="285750" indent="-285750">
              <a:lnSpc>
                <a:spcPct val="250000"/>
              </a:lnSpc>
              <a:buFont typeface="Arial" panose="020B0604020202020204" pitchFamily="34" charset="0"/>
              <a:buChar char="•"/>
            </a:pPr>
            <a:r>
              <a:rPr lang="en-US" dirty="0">
                <a:sym typeface="Wingdings" panose="05000000000000000000" pitchFamily="2" charset="2"/>
              </a:rPr>
              <a:t>Shrinking</a:t>
            </a:r>
          </a:p>
          <a:p>
            <a:pPr marL="285750" indent="-285750">
              <a:lnSpc>
                <a:spcPct val="250000"/>
              </a:lnSpc>
              <a:buFont typeface="Arial" panose="020B0604020202020204" pitchFamily="34" charset="0"/>
              <a:buChar char="•"/>
            </a:pPr>
            <a:r>
              <a:rPr lang="en-US" dirty="0" err="1">
                <a:sym typeface="Wingdings" panose="05000000000000000000" pitchFamily="2" charset="2"/>
              </a:rPr>
              <a:t>tol</a:t>
            </a:r>
            <a:endParaRPr lang="en-US" dirty="0">
              <a:sym typeface="Wingdings" panose="05000000000000000000" pitchFamily="2" charset="2"/>
            </a:endParaRPr>
          </a:p>
        </p:txBody>
      </p:sp>
    </p:spTree>
    <p:extLst>
      <p:ext uri="{BB962C8B-B14F-4D97-AF65-F5344CB8AC3E}">
        <p14:creationId xmlns:p14="http://schemas.microsoft.com/office/powerpoint/2010/main" val="12844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Ensemble methods</a:t>
            </a:r>
          </a:p>
        </p:txBody>
      </p:sp>
      <p:sp>
        <p:nvSpPr>
          <p:cNvPr id="3" name="Slide Number Placeholder 2"/>
          <p:cNvSpPr>
            <a:spLocks noGrp="1"/>
          </p:cNvSpPr>
          <p:nvPr>
            <p:ph type="sldNum" sz="quarter" idx="12"/>
          </p:nvPr>
        </p:nvSpPr>
        <p:spPr/>
        <p:txBody>
          <a:bodyPr/>
          <a:lstStyle/>
          <a:p>
            <a:fld id="{D4DA88FB-C769-45C9-BAC1-0C7B545A559F}" type="slidenum">
              <a:rPr lang="en-GB" smtClean="0"/>
              <a:pPr/>
              <a:t>33</a:t>
            </a:fld>
            <a:endParaRPr lang="en-GB"/>
          </a:p>
        </p:txBody>
      </p:sp>
      <p:pic>
        <p:nvPicPr>
          <p:cNvPr id="51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849" y="1412776"/>
            <a:ext cx="7258199"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921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34</a:t>
            </a:fld>
            <a:endParaRPr lang="en-GB"/>
          </a:p>
        </p:txBody>
      </p:sp>
      <p:pic>
        <p:nvPicPr>
          <p:cNvPr id="61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7212" y="1382749"/>
            <a:ext cx="8176788"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67544" y="548680"/>
            <a:ext cx="8280920" cy="461665"/>
          </a:xfrm>
          <a:prstGeom prst="rect">
            <a:avLst/>
          </a:prstGeom>
          <a:noFill/>
        </p:spPr>
        <p:txBody>
          <a:bodyPr wrap="square" rtlCol="0">
            <a:spAutoFit/>
          </a:bodyPr>
          <a:lstStyle/>
          <a:p>
            <a:pPr algn="ctr"/>
            <a:r>
              <a:rPr lang="en-US" sz="2400" b="1" dirty="0"/>
              <a:t>Classification: Voting</a:t>
            </a:r>
          </a:p>
        </p:txBody>
      </p:sp>
    </p:spTree>
    <p:extLst>
      <p:ext uri="{BB962C8B-B14F-4D97-AF65-F5344CB8AC3E}">
        <p14:creationId xmlns:p14="http://schemas.microsoft.com/office/powerpoint/2010/main" val="335013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35</a:t>
            </a:fld>
            <a:endParaRPr lang="en-GB"/>
          </a:p>
        </p:txBody>
      </p:sp>
      <p:pic>
        <p:nvPicPr>
          <p:cNvPr id="717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592" y="1198939"/>
            <a:ext cx="7848873"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48680"/>
            <a:ext cx="8136904" cy="461665"/>
          </a:xfrm>
          <a:prstGeom prst="rect">
            <a:avLst/>
          </a:prstGeom>
          <a:noFill/>
        </p:spPr>
        <p:txBody>
          <a:bodyPr wrap="square" rtlCol="0">
            <a:spAutoFit/>
          </a:bodyPr>
          <a:lstStyle/>
          <a:p>
            <a:pPr algn="ctr"/>
            <a:r>
              <a:rPr lang="en-US" sz="2400" b="1" dirty="0"/>
              <a:t>Regression: Averaging</a:t>
            </a:r>
          </a:p>
        </p:txBody>
      </p:sp>
    </p:spTree>
    <p:extLst>
      <p:ext uri="{BB962C8B-B14F-4D97-AF65-F5344CB8AC3E}">
        <p14:creationId xmlns:p14="http://schemas.microsoft.com/office/powerpoint/2010/main" val="1416499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36</a:t>
            </a:fld>
            <a:endParaRPr lang="en-GB"/>
          </a:p>
        </p:txBody>
      </p:sp>
      <p:pic>
        <p:nvPicPr>
          <p:cNvPr id="3" name="Pictur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592" y="1052736"/>
            <a:ext cx="6485708" cy="4320480"/>
          </a:xfrm>
          <a:prstGeom prst="rect">
            <a:avLst/>
          </a:prstGeom>
        </p:spPr>
      </p:pic>
    </p:spTree>
    <p:extLst>
      <p:ext uri="{BB962C8B-B14F-4D97-AF65-F5344CB8AC3E}">
        <p14:creationId xmlns:p14="http://schemas.microsoft.com/office/powerpoint/2010/main" val="1318475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784976" cy="1012974"/>
          </a:xfrm>
        </p:spPr>
        <p:txBody>
          <a:bodyPr>
            <a:noAutofit/>
          </a:bodyPr>
          <a:lstStyle/>
          <a:p>
            <a:r>
              <a:rPr lang="en-US" sz="2000" b="1" dirty="0"/>
              <a:t>YAKUB TRADING GROUP - ALGORITHMIC STAFF PROMOTION</a:t>
            </a:r>
            <a:br>
              <a:rPr lang="en-US" sz="2000" dirty="0"/>
            </a:br>
            <a:endParaRPr lang="en-US" sz="2000" b="1" dirty="0"/>
          </a:p>
        </p:txBody>
      </p:sp>
      <p:sp>
        <p:nvSpPr>
          <p:cNvPr id="3" name="Slide Number Placeholder 2"/>
          <p:cNvSpPr>
            <a:spLocks noGrp="1"/>
          </p:cNvSpPr>
          <p:nvPr>
            <p:ph type="sldNum" sz="quarter" idx="12"/>
          </p:nvPr>
        </p:nvSpPr>
        <p:spPr/>
        <p:txBody>
          <a:bodyPr/>
          <a:lstStyle/>
          <a:p>
            <a:fld id="{D4DA88FB-C769-45C9-BAC1-0C7B545A559F}" type="slidenum">
              <a:rPr lang="en-GB" smtClean="0"/>
              <a:pPr/>
              <a:t>37</a:t>
            </a:fld>
            <a:endParaRPr lang="en-GB"/>
          </a:p>
        </p:txBody>
      </p:sp>
      <p:sp>
        <p:nvSpPr>
          <p:cNvPr id="4" name="TextBox 3"/>
          <p:cNvSpPr txBox="1"/>
          <p:nvPr/>
        </p:nvSpPr>
        <p:spPr>
          <a:xfrm>
            <a:off x="107504" y="1196750"/>
            <a:ext cx="8928992" cy="5078313"/>
          </a:xfrm>
          <a:prstGeom prst="rect">
            <a:avLst/>
          </a:prstGeom>
          <a:noFill/>
        </p:spPr>
        <p:txBody>
          <a:bodyPr wrap="square" rtlCol="0">
            <a:spAutoFit/>
          </a:bodyPr>
          <a:lstStyle/>
          <a:p>
            <a:pPr>
              <a:lnSpc>
                <a:spcPct val="150000"/>
              </a:lnSpc>
            </a:pPr>
            <a:r>
              <a:rPr lang="en-US" dirty="0"/>
              <a:t>Abdullah’s Baba </a:t>
            </a:r>
            <a:r>
              <a:rPr lang="en-US" dirty="0" err="1"/>
              <a:t>Yakub</a:t>
            </a:r>
            <a:r>
              <a:rPr lang="en-US" dirty="0"/>
              <a:t>, 38, is the heir apparent to the highly revered </a:t>
            </a:r>
            <a:r>
              <a:rPr lang="en-US" dirty="0" err="1"/>
              <a:t>Yakub</a:t>
            </a:r>
            <a:r>
              <a:rPr lang="en-US" dirty="0"/>
              <a:t> business dynasty. The enterprise has spanned decades with vast investment interest in all the various sectors of the economy.</a:t>
            </a:r>
          </a:p>
          <a:p>
            <a:pPr>
              <a:lnSpc>
                <a:spcPct val="150000"/>
              </a:lnSpc>
            </a:pPr>
            <a:r>
              <a:rPr lang="en-US" dirty="0"/>
              <a:t>Abdullah has worked for 16 years in Europe and America after his first and second degrees at Harvard University where he studied Engineering and Business Management. He is a very experienced technocrat and a global business leader who rose through the rank to become a Senior Vice President at a leading US business conglomerate. </a:t>
            </a:r>
            <a:br>
              <a:rPr lang="en-US" dirty="0"/>
            </a:br>
            <a:r>
              <a:rPr lang="en-US" dirty="0"/>
              <a:t>His dad is now 70 and has invited him to take over the company with a mandate to take it to the next level of growth as a sustainable legacy. Abdullah is trusted by his father and his siblings to lead this mandate.</a:t>
            </a:r>
          </a:p>
          <a:p>
            <a:pPr>
              <a:lnSpc>
                <a:spcPct val="150000"/>
              </a:lnSpc>
            </a:pPr>
            <a:r>
              <a:rPr lang="en-US" dirty="0"/>
              <a:t>On resumption, he had an open house with the staff to share his vision and to listen to them on how to take the business to the next level. </a:t>
            </a:r>
            <a:endParaRPr lang="en-US" b="1" dirty="0"/>
          </a:p>
        </p:txBody>
      </p:sp>
    </p:spTree>
    <p:extLst>
      <p:ext uri="{BB962C8B-B14F-4D97-AF65-F5344CB8AC3E}">
        <p14:creationId xmlns:p14="http://schemas.microsoft.com/office/powerpoint/2010/main" val="1514936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38</a:t>
            </a:fld>
            <a:endParaRPr lang="en-GB"/>
          </a:p>
        </p:txBody>
      </p:sp>
      <p:sp>
        <p:nvSpPr>
          <p:cNvPr id="3" name="TextBox 2"/>
          <p:cNvSpPr txBox="1"/>
          <p:nvPr/>
        </p:nvSpPr>
        <p:spPr>
          <a:xfrm>
            <a:off x="0" y="404664"/>
            <a:ext cx="9036496" cy="3892732"/>
          </a:xfrm>
          <a:prstGeom prst="rect">
            <a:avLst/>
          </a:prstGeom>
          <a:noFill/>
        </p:spPr>
        <p:txBody>
          <a:bodyPr wrap="square" rtlCol="0">
            <a:spAutoFit/>
          </a:bodyPr>
          <a:lstStyle/>
          <a:p>
            <a:pPr>
              <a:lnSpc>
                <a:spcPct val="200000"/>
              </a:lnSpc>
            </a:pPr>
            <a:r>
              <a:rPr lang="en-US" dirty="0"/>
              <a:t>Beyond the general operational issues and increasing need for regulatory compliance, one of the issues raised by the staff was a general concern on the process of staff promotion. Many of the staff allege that it is skewed and biased. Abdullah understood the concern and promised to address it in a most scientific way.</a:t>
            </a:r>
          </a:p>
          <a:p>
            <a:pPr>
              <a:lnSpc>
                <a:spcPct val="200000"/>
              </a:lnSpc>
            </a:pPr>
            <a:r>
              <a:rPr lang="en-US" dirty="0"/>
              <a:t>You have been called in by Abdullah to use your machine learning skills to study the pattern of promotion. With this insight, he can understand the important features among available features that can be used to predict promotion eligibility.</a:t>
            </a:r>
          </a:p>
        </p:txBody>
      </p:sp>
    </p:spTree>
    <p:extLst>
      <p:ext uri="{BB962C8B-B14F-4D97-AF65-F5344CB8AC3E}">
        <p14:creationId xmlns:p14="http://schemas.microsoft.com/office/powerpoint/2010/main" val="2528705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39</a:t>
            </a:fld>
            <a:endParaRPr lang="en-GB"/>
          </a:p>
        </p:txBody>
      </p:sp>
      <p:sp>
        <p:nvSpPr>
          <p:cNvPr id="3" name="TextBox 2"/>
          <p:cNvSpPr txBox="1"/>
          <p:nvPr/>
        </p:nvSpPr>
        <p:spPr>
          <a:xfrm>
            <a:off x="0" y="404664"/>
            <a:ext cx="8892480" cy="6740307"/>
          </a:xfrm>
          <a:prstGeom prst="rect">
            <a:avLst/>
          </a:prstGeom>
          <a:noFill/>
        </p:spPr>
        <p:txBody>
          <a:bodyPr wrap="square" rtlCol="0">
            <a:spAutoFit/>
          </a:bodyPr>
          <a:lstStyle/>
          <a:p>
            <a:pPr>
              <a:lnSpc>
                <a:spcPct val="200000"/>
              </a:lnSpc>
            </a:pPr>
            <a:r>
              <a:rPr lang="en-US" dirty="0"/>
              <a:t>• </a:t>
            </a:r>
            <a:r>
              <a:rPr lang="en-US" b="1" dirty="0" err="1"/>
              <a:t>EmployeeNo</a:t>
            </a:r>
            <a:r>
              <a:rPr lang="en-US" dirty="0"/>
              <a:t> : System-generated unique staff ID</a:t>
            </a:r>
          </a:p>
          <a:p>
            <a:pPr>
              <a:lnSpc>
                <a:spcPct val="200000"/>
              </a:lnSpc>
            </a:pPr>
            <a:r>
              <a:rPr lang="en-US" dirty="0"/>
              <a:t>• </a:t>
            </a:r>
            <a:r>
              <a:rPr lang="en-US" b="1" dirty="0"/>
              <a:t>Division</a:t>
            </a:r>
            <a:r>
              <a:rPr lang="en-US" dirty="0"/>
              <a:t>: Operational department where each employee works</a:t>
            </a:r>
          </a:p>
          <a:p>
            <a:pPr>
              <a:lnSpc>
                <a:spcPct val="200000"/>
              </a:lnSpc>
            </a:pPr>
            <a:r>
              <a:rPr lang="en-US" dirty="0"/>
              <a:t>• </a:t>
            </a:r>
            <a:r>
              <a:rPr lang="en-US" b="1" dirty="0"/>
              <a:t>Qualification</a:t>
            </a:r>
            <a:r>
              <a:rPr lang="en-US" dirty="0"/>
              <a:t>: Highest qualification received by the staff</a:t>
            </a:r>
          </a:p>
          <a:p>
            <a:pPr>
              <a:lnSpc>
                <a:spcPct val="200000"/>
              </a:lnSpc>
            </a:pPr>
            <a:r>
              <a:rPr lang="en-US" dirty="0"/>
              <a:t>• </a:t>
            </a:r>
            <a:r>
              <a:rPr lang="en-US" b="1" dirty="0"/>
              <a:t>Gender</a:t>
            </a:r>
            <a:r>
              <a:rPr lang="en-US" dirty="0"/>
              <a:t>: Male or Female</a:t>
            </a:r>
          </a:p>
          <a:p>
            <a:pPr>
              <a:lnSpc>
                <a:spcPct val="200000"/>
              </a:lnSpc>
            </a:pPr>
            <a:r>
              <a:rPr lang="en-US" dirty="0"/>
              <a:t>• </a:t>
            </a:r>
            <a:r>
              <a:rPr lang="en-US" b="1" dirty="0" err="1"/>
              <a:t>Channel</a:t>
            </a:r>
            <a:r>
              <a:rPr lang="en-US" b="1" i="1" dirty="0" err="1"/>
              <a:t>of</a:t>
            </a:r>
            <a:r>
              <a:rPr lang="en-US" b="1" dirty="0" err="1"/>
              <a:t>Recruitment</a:t>
            </a:r>
            <a:r>
              <a:rPr lang="en-US" dirty="0"/>
              <a:t>: How the staff was recruited – this is via internal process, use of an agent or special referral </a:t>
            </a:r>
          </a:p>
          <a:p>
            <a:pPr>
              <a:lnSpc>
                <a:spcPct val="200000"/>
              </a:lnSpc>
            </a:pPr>
            <a:r>
              <a:rPr lang="en-US" dirty="0"/>
              <a:t>• </a:t>
            </a:r>
            <a:r>
              <a:rPr lang="en-US" b="1" dirty="0" err="1"/>
              <a:t>Trainings_Attended</a:t>
            </a:r>
            <a:r>
              <a:rPr lang="en-US" dirty="0"/>
              <a:t> : Unique paid and unpaid trainings attended by each staff in the previous business cycle</a:t>
            </a:r>
          </a:p>
          <a:p>
            <a:pPr marL="285750" indent="-285750">
              <a:lnSpc>
                <a:spcPct val="200000"/>
              </a:lnSpc>
              <a:buFont typeface="Arial" pitchFamily="34" charset="0"/>
              <a:buChar char="•"/>
            </a:pPr>
            <a:r>
              <a:rPr lang="en-US" b="1" dirty="0" err="1"/>
              <a:t>Year</a:t>
            </a:r>
            <a:r>
              <a:rPr lang="en-US" b="1" i="1" dirty="0" err="1"/>
              <a:t>of</a:t>
            </a:r>
            <a:r>
              <a:rPr lang="en-US" b="1" dirty="0" err="1"/>
              <a:t>birth</a:t>
            </a:r>
            <a:r>
              <a:rPr lang="en-US" dirty="0"/>
              <a:t>: Year that the employee was born </a:t>
            </a:r>
          </a:p>
          <a:p>
            <a:pPr>
              <a:lnSpc>
                <a:spcPct val="200000"/>
              </a:lnSpc>
            </a:pPr>
            <a:r>
              <a:rPr lang="en-US" dirty="0"/>
              <a:t>• </a:t>
            </a:r>
            <a:r>
              <a:rPr lang="en-US" b="1" dirty="0" err="1"/>
              <a:t>Last</a:t>
            </a:r>
            <a:r>
              <a:rPr lang="en-US" b="1" i="1" dirty="0" err="1"/>
              <a:t>Performance</a:t>
            </a:r>
            <a:r>
              <a:rPr lang="en-US" b="1" dirty="0" err="1"/>
              <a:t>Score</a:t>
            </a:r>
            <a:r>
              <a:rPr lang="en-US" dirty="0"/>
              <a:t> Previous year overall performance HR score and rated on a scale of 0-14</a:t>
            </a:r>
          </a:p>
          <a:p>
            <a:pPr>
              <a:lnSpc>
                <a:spcPct val="200000"/>
              </a:lnSpc>
            </a:pPr>
            <a:endParaRPr lang="en-US" b="1" dirty="0"/>
          </a:p>
        </p:txBody>
      </p:sp>
    </p:spTree>
    <p:extLst>
      <p:ext uri="{BB962C8B-B14F-4D97-AF65-F5344CB8AC3E}">
        <p14:creationId xmlns:p14="http://schemas.microsoft.com/office/powerpoint/2010/main" val="275275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b="1" dirty="0"/>
              <a:t>Objective</a:t>
            </a:r>
          </a:p>
        </p:txBody>
      </p:sp>
      <p:sp>
        <p:nvSpPr>
          <p:cNvPr id="3" name="Slide Number Placeholder 2"/>
          <p:cNvSpPr>
            <a:spLocks noGrp="1"/>
          </p:cNvSpPr>
          <p:nvPr>
            <p:ph type="sldNum" sz="quarter" idx="12"/>
          </p:nvPr>
        </p:nvSpPr>
        <p:spPr/>
        <p:txBody>
          <a:bodyPr/>
          <a:lstStyle/>
          <a:p>
            <a:fld id="{D4DA88FB-C769-45C9-BAC1-0C7B545A559F}" type="slidenum">
              <a:rPr lang="en-GB" smtClean="0"/>
              <a:pPr/>
              <a:t>4</a:t>
            </a:fld>
            <a:endParaRPr lang="en-GB"/>
          </a:p>
        </p:txBody>
      </p:sp>
      <p:pic>
        <p:nvPicPr>
          <p:cNvPr id="4" name="Picture 3"/>
          <p:cNvPicPr>
            <a:picLocks noChangeAspect="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436096" y="2276872"/>
            <a:ext cx="3591694" cy="294853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9512" y="1119647"/>
            <a:ext cx="6048672" cy="526297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800" b="1" dirty="0"/>
              <a:t>More on Supervised Learning</a:t>
            </a:r>
          </a:p>
          <a:p>
            <a:pPr marL="285750" indent="-285750">
              <a:lnSpc>
                <a:spcPct val="200000"/>
              </a:lnSpc>
              <a:buFont typeface="Arial" panose="020B0604020202020204" pitchFamily="34" charset="0"/>
              <a:buChar char="•"/>
            </a:pPr>
            <a:r>
              <a:rPr lang="en-US" sz="2800" b="1" dirty="0"/>
              <a:t>Classification</a:t>
            </a:r>
          </a:p>
          <a:p>
            <a:pPr marL="285750" indent="-285750">
              <a:lnSpc>
                <a:spcPct val="200000"/>
              </a:lnSpc>
              <a:buFont typeface="Arial" panose="020B0604020202020204" pitchFamily="34" charset="0"/>
              <a:buChar char="•"/>
            </a:pPr>
            <a:r>
              <a:rPr lang="en-US" sz="2800" b="1" dirty="0"/>
              <a:t>More on Evaluation</a:t>
            </a:r>
          </a:p>
          <a:p>
            <a:pPr marL="285750" indent="-285750">
              <a:lnSpc>
                <a:spcPct val="200000"/>
              </a:lnSpc>
              <a:buFont typeface="Arial" panose="020B0604020202020204" pitchFamily="34" charset="0"/>
              <a:buChar char="•"/>
            </a:pPr>
            <a:r>
              <a:rPr lang="en-US" sz="2800" b="1" dirty="0"/>
              <a:t>Improving Performance</a:t>
            </a:r>
          </a:p>
          <a:p>
            <a:pPr marL="285750" indent="-285750">
              <a:lnSpc>
                <a:spcPct val="200000"/>
              </a:lnSpc>
              <a:buFont typeface="Arial" panose="020B0604020202020204" pitchFamily="34" charset="0"/>
              <a:buChar char="•"/>
            </a:pPr>
            <a:r>
              <a:rPr lang="en-US" sz="2800" b="1" dirty="0"/>
              <a:t>Case Study</a:t>
            </a:r>
          </a:p>
          <a:p>
            <a:pPr marL="285750" indent="-285750">
              <a:lnSpc>
                <a:spcPct val="200000"/>
              </a:lnSpc>
              <a:buFont typeface="Arial" panose="020B0604020202020204" pitchFamily="34" charset="0"/>
              <a:buChar char="•"/>
            </a:pPr>
            <a:r>
              <a:rPr lang="en-US" sz="2800" b="1" dirty="0"/>
              <a:t>Practice Lab</a:t>
            </a:r>
          </a:p>
        </p:txBody>
      </p:sp>
    </p:spTree>
    <p:extLst>
      <p:ext uri="{BB962C8B-B14F-4D97-AF65-F5344CB8AC3E}">
        <p14:creationId xmlns:p14="http://schemas.microsoft.com/office/powerpoint/2010/main" val="17784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40</a:t>
            </a:fld>
            <a:endParaRPr lang="en-GB"/>
          </a:p>
        </p:txBody>
      </p:sp>
      <p:sp>
        <p:nvSpPr>
          <p:cNvPr id="3" name="TextBox 2"/>
          <p:cNvSpPr txBox="1"/>
          <p:nvPr/>
        </p:nvSpPr>
        <p:spPr>
          <a:xfrm>
            <a:off x="0" y="260046"/>
            <a:ext cx="9036496" cy="66973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err="1"/>
              <a:t>Year</a:t>
            </a:r>
            <a:r>
              <a:rPr lang="en-US" b="1" i="1" dirty="0" err="1"/>
              <a:t>of</a:t>
            </a:r>
            <a:r>
              <a:rPr lang="en-US" b="1" dirty="0" err="1"/>
              <a:t>recruitment</a:t>
            </a:r>
            <a:r>
              <a:rPr lang="en-US" dirty="0"/>
              <a:t> : The year that each staff was recruited into the company</a:t>
            </a:r>
          </a:p>
          <a:p>
            <a:pPr>
              <a:lnSpc>
                <a:spcPct val="150000"/>
              </a:lnSpc>
            </a:pPr>
            <a:r>
              <a:rPr lang="en-US" dirty="0"/>
              <a:t>• </a:t>
            </a:r>
            <a:r>
              <a:rPr lang="en-US" b="1" dirty="0" err="1"/>
              <a:t>Targets_met</a:t>
            </a:r>
            <a:r>
              <a:rPr lang="en-US" b="1" dirty="0"/>
              <a:t>:</a:t>
            </a:r>
            <a:r>
              <a:rPr lang="en-US" dirty="0"/>
              <a:t> A measure of employees who meet the annual set target. If met, the staff scores 1 but if not, it is a 0.</a:t>
            </a:r>
          </a:p>
          <a:p>
            <a:pPr>
              <a:lnSpc>
                <a:spcPct val="150000"/>
              </a:lnSpc>
            </a:pPr>
            <a:r>
              <a:rPr lang="en-US" dirty="0"/>
              <a:t>• </a:t>
            </a:r>
            <a:r>
              <a:rPr lang="en-US" b="1" dirty="0" err="1"/>
              <a:t>Previous_Award</a:t>
            </a:r>
            <a:r>
              <a:rPr lang="en-US" dirty="0"/>
              <a:t> : An indicator of previous award won. If yes, it is a 1 and if No it is a 0.</a:t>
            </a:r>
          </a:p>
          <a:p>
            <a:pPr>
              <a:lnSpc>
                <a:spcPct val="150000"/>
              </a:lnSpc>
            </a:pPr>
            <a:r>
              <a:rPr lang="en-US" dirty="0"/>
              <a:t>• </a:t>
            </a:r>
            <a:r>
              <a:rPr lang="en-US" b="1" dirty="0" err="1"/>
              <a:t>Training</a:t>
            </a:r>
            <a:r>
              <a:rPr lang="en-US" b="1" i="1" dirty="0" err="1"/>
              <a:t>score</a:t>
            </a:r>
            <a:r>
              <a:rPr lang="en-US" b="1" dirty="0" err="1"/>
              <a:t>average</a:t>
            </a:r>
            <a:r>
              <a:rPr lang="en-US" b="1" dirty="0"/>
              <a:t>:</a:t>
            </a:r>
            <a:r>
              <a:rPr lang="en-US" dirty="0"/>
              <a:t> Feedback score on training attended based on evaluation</a:t>
            </a:r>
          </a:p>
          <a:p>
            <a:pPr>
              <a:lnSpc>
                <a:spcPct val="150000"/>
              </a:lnSpc>
            </a:pPr>
            <a:r>
              <a:rPr lang="en-US" dirty="0"/>
              <a:t>• </a:t>
            </a:r>
            <a:r>
              <a:rPr lang="en-US" b="1" dirty="0" err="1"/>
              <a:t>State</a:t>
            </a:r>
            <a:r>
              <a:rPr lang="en-US" b="1" i="1" dirty="0" err="1"/>
              <a:t>Of</a:t>
            </a:r>
            <a:r>
              <a:rPr lang="en-US" b="1" dirty="0" err="1"/>
              <a:t>Origin</a:t>
            </a:r>
            <a:r>
              <a:rPr lang="en-US" b="1" dirty="0"/>
              <a:t>:</a:t>
            </a:r>
            <a:r>
              <a:rPr lang="en-US" dirty="0"/>
              <a:t> The state that the employee claims </a:t>
            </a:r>
          </a:p>
          <a:p>
            <a:pPr>
              <a:lnSpc>
                <a:spcPct val="150000"/>
              </a:lnSpc>
            </a:pPr>
            <a:r>
              <a:rPr lang="en-US" dirty="0"/>
              <a:t>• </a:t>
            </a:r>
            <a:r>
              <a:rPr lang="en-US" b="1" dirty="0" err="1"/>
              <a:t>Foreign_schooled</a:t>
            </a:r>
            <a:r>
              <a:rPr lang="en-US" dirty="0"/>
              <a:t>: An indicator of staff who had any of their post-secondary education outside the country. Responses are in Yes or No</a:t>
            </a:r>
          </a:p>
          <a:p>
            <a:pPr>
              <a:lnSpc>
                <a:spcPct val="150000"/>
              </a:lnSpc>
            </a:pPr>
            <a:r>
              <a:rPr lang="en-US" dirty="0"/>
              <a:t>• </a:t>
            </a:r>
            <a:r>
              <a:rPr lang="en-US" b="1" dirty="0" err="1"/>
              <a:t>Marital_Status</a:t>
            </a:r>
            <a:r>
              <a:rPr lang="en-US" dirty="0"/>
              <a:t>: Marriage status of employees and recorded as Yes or No</a:t>
            </a:r>
          </a:p>
          <a:p>
            <a:pPr>
              <a:lnSpc>
                <a:spcPct val="150000"/>
              </a:lnSpc>
            </a:pPr>
            <a:r>
              <a:rPr lang="en-US" dirty="0"/>
              <a:t>• </a:t>
            </a:r>
            <a:r>
              <a:rPr lang="en-US" b="1" dirty="0" err="1"/>
              <a:t>Past</a:t>
            </a:r>
            <a:r>
              <a:rPr lang="en-US" b="1" i="1" dirty="0" err="1"/>
              <a:t>Disciplinary</a:t>
            </a:r>
            <a:r>
              <a:rPr lang="en-US" b="1" dirty="0" err="1"/>
              <a:t>Action</a:t>
            </a:r>
            <a:r>
              <a:rPr lang="en-US" dirty="0"/>
              <a:t> : An indicator if a staff has been summoned to a disciplinary panel in the past. This is indicated as Yes or No</a:t>
            </a:r>
          </a:p>
          <a:p>
            <a:pPr>
              <a:lnSpc>
                <a:spcPct val="150000"/>
              </a:lnSpc>
            </a:pPr>
            <a:r>
              <a:rPr lang="en-US" dirty="0"/>
              <a:t>• </a:t>
            </a:r>
            <a:r>
              <a:rPr lang="en-US" b="1" dirty="0" err="1"/>
              <a:t>Previous</a:t>
            </a:r>
            <a:r>
              <a:rPr lang="en-US" b="1" i="1" dirty="0" err="1"/>
              <a:t>IntraDepartmental</a:t>
            </a:r>
            <a:r>
              <a:rPr lang="en-US" b="1" dirty="0" err="1"/>
              <a:t>Movement</a:t>
            </a:r>
            <a:r>
              <a:rPr lang="en-US" dirty="0"/>
              <a:t> : This is an indicator to identify staff who have moved between departments in the past. Yes and No are the responses.</a:t>
            </a:r>
          </a:p>
          <a:p>
            <a:pPr>
              <a:lnSpc>
                <a:spcPct val="150000"/>
              </a:lnSpc>
            </a:pPr>
            <a:r>
              <a:rPr lang="en-US" dirty="0"/>
              <a:t>• </a:t>
            </a:r>
            <a:r>
              <a:rPr lang="en-US" b="1" dirty="0" err="1"/>
              <a:t>No_</a:t>
            </a:r>
            <a:r>
              <a:rPr lang="en-US" b="1" i="1" dirty="0" err="1"/>
              <a:t>of_</a:t>
            </a:r>
            <a:r>
              <a:rPr lang="en-US" b="1" dirty="0" err="1"/>
              <a:t>previous_employers</a:t>
            </a:r>
            <a:r>
              <a:rPr lang="en-US" dirty="0"/>
              <a:t> : A list of the number of companies that an employee worked with before joining the organization. </a:t>
            </a:r>
          </a:p>
          <a:p>
            <a:pPr>
              <a:lnSpc>
                <a:spcPct val="150000"/>
              </a:lnSpc>
            </a:pPr>
            <a:endParaRPr lang="en-US" dirty="0"/>
          </a:p>
        </p:txBody>
      </p:sp>
    </p:spTree>
    <p:extLst>
      <p:ext uri="{BB962C8B-B14F-4D97-AF65-F5344CB8AC3E}">
        <p14:creationId xmlns:p14="http://schemas.microsoft.com/office/powerpoint/2010/main" val="299899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41</a:t>
            </a:fld>
            <a:endParaRPr lang="en-GB"/>
          </a:p>
        </p:txBody>
      </p:sp>
      <p:sp>
        <p:nvSpPr>
          <p:cNvPr id="3" name="Rectangle 2"/>
          <p:cNvSpPr/>
          <p:nvPr/>
        </p:nvSpPr>
        <p:spPr>
          <a:xfrm>
            <a:off x="2463860" y="2967335"/>
            <a:ext cx="4216282"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Practice </a:t>
            </a:r>
            <a:r>
              <a:rPr lang="en-US" sz="5400" b="1" cap="all" spc="0" dirty="0">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LAB</a:t>
            </a:r>
          </a:p>
        </p:txBody>
      </p:sp>
    </p:spTree>
    <p:extLst>
      <p:ext uri="{BB962C8B-B14F-4D97-AF65-F5344CB8AC3E}">
        <p14:creationId xmlns:p14="http://schemas.microsoft.com/office/powerpoint/2010/main" val="3203422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292D3-71C2-4F58-92E5-DA9D14B85DC3}"/>
              </a:ext>
            </a:extLst>
          </p:cNvPr>
          <p:cNvPicPr>
            <a:picLocks noChangeAspect="1"/>
          </p:cNvPicPr>
          <p:nvPr/>
        </p:nvPicPr>
        <p:blipFill rotWithShape="1">
          <a:blip r:embed="rId2">
            <a:extLst>
              <a:ext uri="{28A0092B-C50C-407E-A947-70E740481C1C}">
                <a14:useLocalDpi xmlns:a14="http://schemas.microsoft.com/office/drawing/2010/main" val="0"/>
              </a:ext>
            </a:extLst>
          </a:blip>
          <a:srcRect l="1029" r="-2" b="-2"/>
          <a:stretch/>
        </p:blipFill>
        <p:spPr>
          <a:xfrm>
            <a:off x="90488" y="449263"/>
            <a:ext cx="8963025" cy="5795962"/>
          </a:xfrm>
          <a:prstGeom prst="rect">
            <a:avLst/>
          </a:prstGeom>
          <a:noFill/>
          <a:ln>
            <a:noFill/>
          </a:ln>
          <a:effectLst>
            <a:outerShdw blurRad="292100" dist="139700" dir="2700000" algn="tl" rotWithShape="0">
              <a:srgbClr val="333333">
                <a:alpha val="65000"/>
              </a:srgbClr>
            </a:outerShdw>
          </a:effectLst>
        </p:spPr>
      </p:pic>
      <p:sp>
        <p:nvSpPr>
          <p:cNvPr id="2" name="Slide Number Placeholder 1" hidden="1">
            <a:extLst>
              <a:ext uri="{FF2B5EF4-FFF2-40B4-BE49-F238E27FC236}">
                <a16:creationId xmlns:a16="http://schemas.microsoft.com/office/drawing/2014/main" id="{068EB0CA-A959-4291-9188-C103D111E625}"/>
              </a:ext>
            </a:extLst>
          </p:cNvPr>
          <p:cNvSpPr>
            <a:spLocks noGrp="1"/>
          </p:cNvSpPr>
          <p:nvPr>
            <p:ph type="sldNum" sz="quarter" idx="12"/>
          </p:nvPr>
        </p:nvSpPr>
        <p:spPr/>
        <p:txBody>
          <a:bodyPr/>
          <a:lstStyle/>
          <a:p>
            <a:pPr>
              <a:spcAft>
                <a:spcPts val="600"/>
              </a:spcAft>
            </a:pPr>
            <a:fld id="{D4DA88FB-C769-45C9-BAC1-0C7B545A559F}" type="slidenum">
              <a:rPr lang="en-GB" smtClean="0"/>
              <a:pPr>
                <a:spcAft>
                  <a:spcPts val="600"/>
                </a:spcAft>
              </a:pPr>
              <a:t>5</a:t>
            </a:fld>
            <a:endParaRPr lang="en-GB"/>
          </a:p>
        </p:txBody>
      </p:sp>
    </p:spTree>
    <p:extLst>
      <p:ext uri="{BB962C8B-B14F-4D97-AF65-F5344CB8AC3E}">
        <p14:creationId xmlns:p14="http://schemas.microsoft.com/office/powerpoint/2010/main" val="1578305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supervised learning</a:t>
            </a:r>
          </a:p>
        </p:txBody>
      </p:sp>
      <p:sp>
        <p:nvSpPr>
          <p:cNvPr id="3" name="Slide Number Placeholder 2"/>
          <p:cNvSpPr>
            <a:spLocks noGrp="1"/>
          </p:cNvSpPr>
          <p:nvPr>
            <p:ph type="sldNum" sz="quarter" idx="12"/>
          </p:nvPr>
        </p:nvSpPr>
        <p:spPr/>
        <p:txBody>
          <a:bodyPr/>
          <a:lstStyle/>
          <a:p>
            <a:fld id="{D4DA88FB-C769-45C9-BAC1-0C7B545A559F}" type="slidenum">
              <a:rPr lang="en-GB" smtClean="0"/>
              <a:pPr/>
              <a:t>6</a:t>
            </a:fld>
            <a:endParaRPr lang="en-GB"/>
          </a:p>
        </p:txBody>
      </p:sp>
      <p:sp>
        <p:nvSpPr>
          <p:cNvPr id="4" name="Rectangle 3"/>
          <p:cNvSpPr/>
          <p:nvPr/>
        </p:nvSpPr>
        <p:spPr>
          <a:xfrm>
            <a:off x="2483768" y="1844824"/>
            <a:ext cx="316835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cxnSp>
        <p:nvCxnSpPr>
          <p:cNvPr id="6" name="Straight Connector 5"/>
          <p:cNvCxnSpPr>
            <a:stCxn id="4" idx="2"/>
          </p:cNvCxnSpPr>
          <p:nvPr/>
        </p:nvCxnSpPr>
        <p:spPr>
          <a:xfrm>
            <a:off x="4067944" y="2420888"/>
            <a:ext cx="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10800000" flipV="1">
            <a:off x="2279968" y="3012095"/>
            <a:ext cx="1843853" cy="144016"/>
          </a:xfrm>
          <a:prstGeom prst="bentConnector3">
            <a:avLst>
              <a:gd name="adj1" fmla="val 10586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7624" y="3140968"/>
            <a:ext cx="2160240" cy="630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cxnSp>
        <p:nvCxnSpPr>
          <p:cNvPr id="13" name="Elbow Connector 12"/>
          <p:cNvCxnSpPr/>
          <p:nvPr/>
        </p:nvCxnSpPr>
        <p:spPr>
          <a:xfrm>
            <a:off x="4067943" y="3014725"/>
            <a:ext cx="3312369" cy="144017"/>
          </a:xfrm>
          <a:prstGeom prst="bentConnector3">
            <a:avLst>
              <a:gd name="adj1" fmla="val 100134"/>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56176" y="3158742"/>
            <a:ext cx="2448272" cy="6125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 learning</a:t>
            </a:r>
          </a:p>
        </p:txBody>
      </p:sp>
      <p:cxnSp>
        <p:nvCxnSpPr>
          <p:cNvPr id="17" name="Straight Connector 16"/>
          <p:cNvCxnSpPr>
            <a:stCxn id="11" idx="2"/>
          </p:cNvCxnSpPr>
          <p:nvPr/>
        </p:nvCxnSpPr>
        <p:spPr>
          <a:xfrm flipH="1">
            <a:off x="2267742" y="3771266"/>
            <a:ext cx="2" cy="521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0800000" flipV="1">
            <a:off x="733038" y="4293096"/>
            <a:ext cx="1534706" cy="216024"/>
          </a:xfrm>
          <a:prstGeom prst="bentConnector3">
            <a:avLst>
              <a:gd name="adj1" fmla="val 101363"/>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6405" y="4422344"/>
            <a:ext cx="1728192"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cxnSp>
        <p:nvCxnSpPr>
          <p:cNvPr id="33" name="Elbow Connector 32"/>
          <p:cNvCxnSpPr/>
          <p:nvPr/>
        </p:nvCxnSpPr>
        <p:spPr>
          <a:xfrm>
            <a:off x="2267744" y="4293096"/>
            <a:ext cx="1800199" cy="129248"/>
          </a:xfrm>
          <a:prstGeom prst="bentConnector3">
            <a:avLst>
              <a:gd name="adj1" fmla="val 102546"/>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03848" y="4437112"/>
            <a:ext cx="1800200" cy="525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a:t>
            </a:r>
          </a:p>
        </p:txBody>
      </p:sp>
    </p:spTree>
    <p:extLst>
      <p:ext uri="{BB962C8B-B14F-4D97-AF65-F5344CB8AC3E}">
        <p14:creationId xmlns:p14="http://schemas.microsoft.com/office/powerpoint/2010/main" val="62806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b="1" dirty="0">
                <a:solidFill>
                  <a:srgbClr val="C00000"/>
                </a:solidFill>
                <a:latin typeface="Times New Roman" pitchFamily="18" charset="0"/>
                <a:cs typeface="Times New Roman" pitchFamily="18" charset="0"/>
              </a:rPr>
              <a:t>Classification</a:t>
            </a:r>
            <a:endParaRPr lang="en-US" sz="3600" b="1" dirty="0"/>
          </a:p>
        </p:txBody>
      </p:sp>
      <p:sp>
        <p:nvSpPr>
          <p:cNvPr id="2" name="Slide Number Placeholder 1"/>
          <p:cNvSpPr>
            <a:spLocks noGrp="1"/>
          </p:cNvSpPr>
          <p:nvPr>
            <p:ph type="sldNum" sz="quarter" idx="12"/>
          </p:nvPr>
        </p:nvSpPr>
        <p:spPr/>
        <p:txBody>
          <a:bodyPr/>
          <a:lstStyle/>
          <a:p>
            <a:fld id="{D4DA88FB-C769-45C9-BAC1-0C7B545A559F}" type="slidenum">
              <a:rPr lang="en-GB" smtClean="0"/>
              <a:pPr/>
              <a:t>7</a:t>
            </a:fld>
            <a:endParaRPr lang="en-GB"/>
          </a:p>
        </p:txBody>
      </p:sp>
      <p:pic>
        <p:nvPicPr>
          <p:cNvPr id="6" name="Picture 5"/>
          <p:cNvPicPr>
            <a:picLocks noChangeAspect="1"/>
          </p:cNvPicPr>
          <p:nvPr/>
        </p:nvPicPr>
        <p:blipFill>
          <a:blip r:embed="rId2">
            <a:clrChange>
              <a:clrFrom>
                <a:srgbClr val="DBDCDD"/>
              </a:clrFrom>
              <a:clrTo>
                <a:srgbClr val="DBDCDD">
                  <a:alpha val="0"/>
                </a:srgbClr>
              </a:clrTo>
            </a:clrChange>
            <a:extLst>
              <a:ext uri="{28A0092B-C50C-407E-A947-70E740481C1C}">
                <a14:useLocalDpi xmlns:a14="http://schemas.microsoft.com/office/drawing/2010/main" val="0"/>
              </a:ext>
            </a:extLst>
          </a:blip>
          <a:stretch>
            <a:fillRect/>
          </a:stretch>
        </p:blipFill>
        <p:spPr>
          <a:xfrm>
            <a:off x="1199456" y="2348880"/>
            <a:ext cx="6912768" cy="388763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63352" y="1196752"/>
            <a:ext cx="8784976" cy="923330"/>
          </a:xfrm>
          <a:prstGeom prst="rect">
            <a:avLst/>
          </a:prstGeom>
          <a:noFill/>
        </p:spPr>
        <p:txBody>
          <a:bodyPr wrap="square" rtlCol="0">
            <a:spAutoFit/>
          </a:bodyPr>
          <a:lstStyle/>
          <a:p>
            <a:r>
              <a:rPr lang="en-US" dirty="0">
                <a:latin typeface="Times New Roman" pitchFamily="18" charset="0"/>
                <a:cs typeface="Times New Roman" pitchFamily="18" charset="0"/>
              </a:rPr>
              <a:t>Classification is a type of supervised learning which specifies the class to which element belongs to and tries to predict the output variable.</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96985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8</a:t>
            </a:fld>
            <a:endParaRPr lang="en-GB"/>
          </a:p>
        </p:txBody>
      </p:sp>
      <p:sp>
        <p:nvSpPr>
          <p:cNvPr id="3" name="TextBox 2"/>
          <p:cNvSpPr txBox="1"/>
          <p:nvPr/>
        </p:nvSpPr>
        <p:spPr>
          <a:xfrm>
            <a:off x="166952" y="620688"/>
            <a:ext cx="4392488" cy="369332"/>
          </a:xfrm>
          <a:prstGeom prst="rect">
            <a:avLst/>
          </a:prstGeom>
          <a:noFill/>
        </p:spPr>
        <p:txBody>
          <a:bodyPr wrap="square" rtlCol="0">
            <a:spAutoFit/>
          </a:bodyPr>
          <a:lstStyle/>
          <a:p>
            <a:r>
              <a:rPr lang="en-US" b="1" dirty="0"/>
              <a:t>Use Case</a:t>
            </a:r>
          </a:p>
        </p:txBody>
      </p:sp>
      <p:sp>
        <p:nvSpPr>
          <p:cNvPr id="4" name="TextBox 3"/>
          <p:cNvSpPr txBox="1"/>
          <p:nvPr/>
        </p:nvSpPr>
        <p:spPr>
          <a:xfrm>
            <a:off x="179710" y="1124744"/>
            <a:ext cx="8365488" cy="4247317"/>
          </a:xfrm>
          <a:prstGeom prst="rect">
            <a:avLst/>
          </a:prstGeom>
          <a:noFill/>
        </p:spPr>
        <p:txBody>
          <a:bodyPr wrap="square" rtlCol="0">
            <a:spAutoFit/>
          </a:bodyPr>
          <a:lstStyle/>
          <a:p>
            <a:pPr marL="285750" indent="-285750">
              <a:lnSpc>
                <a:spcPct val="300000"/>
              </a:lnSpc>
              <a:buFont typeface="Arial" pitchFamily="34" charset="0"/>
              <a:buChar char="•"/>
            </a:pPr>
            <a:r>
              <a:rPr lang="en-US" dirty="0">
                <a:latin typeface="Times New Roman" pitchFamily="18" charset="0"/>
                <a:cs typeface="Times New Roman" pitchFamily="18" charset="0"/>
              </a:rPr>
              <a:t>Spam Email Detection</a:t>
            </a:r>
          </a:p>
          <a:p>
            <a:pPr marL="285750" indent="-285750">
              <a:lnSpc>
                <a:spcPct val="300000"/>
              </a:lnSpc>
              <a:buFont typeface="Arial" pitchFamily="34" charset="0"/>
              <a:buChar char="•"/>
            </a:pPr>
            <a:r>
              <a:rPr lang="en-US" dirty="0">
                <a:latin typeface="Times New Roman" pitchFamily="18" charset="0"/>
                <a:cs typeface="Times New Roman" pitchFamily="18" charset="0"/>
              </a:rPr>
              <a:t>Identify Customer Segment</a:t>
            </a:r>
          </a:p>
          <a:p>
            <a:pPr marL="285750" indent="-285750">
              <a:lnSpc>
                <a:spcPct val="300000"/>
              </a:lnSpc>
              <a:buFont typeface="Arial" pitchFamily="34" charset="0"/>
              <a:buChar char="•"/>
            </a:pPr>
            <a:r>
              <a:rPr lang="en-US" dirty="0">
                <a:latin typeface="Times New Roman" pitchFamily="18" charset="0"/>
                <a:cs typeface="Times New Roman" pitchFamily="18" charset="0"/>
              </a:rPr>
              <a:t>Loan Approval</a:t>
            </a:r>
          </a:p>
          <a:p>
            <a:pPr marL="285750" indent="-285750">
              <a:lnSpc>
                <a:spcPct val="300000"/>
              </a:lnSpc>
              <a:buFont typeface="Arial" pitchFamily="34" charset="0"/>
              <a:buChar char="•"/>
            </a:pPr>
            <a:r>
              <a:rPr lang="en-US" dirty="0">
                <a:latin typeface="Times New Roman" pitchFamily="18" charset="0"/>
                <a:cs typeface="Times New Roman" pitchFamily="18" charset="0"/>
              </a:rPr>
              <a:t>Employees or Customers Churn</a:t>
            </a:r>
          </a:p>
          <a:p>
            <a:pPr marL="285750" indent="-285750">
              <a:lnSpc>
                <a:spcPct val="300000"/>
              </a:lnSpc>
              <a:buFont typeface="Arial" pitchFamily="34" charset="0"/>
              <a:buChar char="•"/>
            </a:pPr>
            <a:r>
              <a:rPr lang="en-US" dirty="0">
                <a:latin typeface="Times New Roman" pitchFamily="18" charset="0"/>
                <a:cs typeface="Times New Roman" pitchFamily="18" charset="0"/>
              </a:rPr>
              <a:t>Identify if a kid will pass or fail an examination.</a:t>
            </a:r>
          </a:p>
        </p:txBody>
      </p:sp>
    </p:spTree>
    <p:extLst>
      <p:ext uri="{BB962C8B-B14F-4D97-AF65-F5344CB8AC3E}">
        <p14:creationId xmlns:p14="http://schemas.microsoft.com/office/powerpoint/2010/main" val="5833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DA88FB-C769-45C9-BAC1-0C7B545A559F}" type="slidenum">
              <a:rPr lang="en-GB" smtClean="0"/>
              <a:pPr/>
              <a:t>9</a:t>
            </a:fld>
            <a:endParaRPr lang="en-GB"/>
          </a:p>
        </p:txBody>
      </p:sp>
      <p:graphicFrame>
        <p:nvGraphicFramePr>
          <p:cNvPr id="3" name="Table 2"/>
          <p:cNvGraphicFramePr>
            <a:graphicFrameLocks noGrp="1"/>
          </p:cNvGraphicFramePr>
          <p:nvPr>
            <p:extLst>
              <p:ext uri="{D42A27DB-BD31-4B8C-83A1-F6EECF244321}">
                <p14:modId xmlns:p14="http://schemas.microsoft.com/office/powerpoint/2010/main" val="1881973506"/>
              </p:ext>
            </p:extLst>
          </p:nvPr>
        </p:nvGraphicFramePr>
        <p:xfrm>
          <a:off x="1043608" y="1397000"/>
          <a:ext cx="6576392" cy="3256134"/>
        </p:xfrm>
        <a:graphic>
          <a:graphicData uri="http://schemas.openxmlformats.org/drawingml/2006/table">
            <a:tbl>
              <a:tblPr firstRow="1" bandRow="1">
                <a:tableStyleId>{5C22544A-7EE6-4342-B048-85BDC9FD1C3A}</a:tableStyleId>
              </a:tblPr>
              <a:tblGrid>
                <a:gridCol w="1644098">
                  <a:extLst>
                    <a:ext uri="{9D8B030D-6E8A-4147-A177-3AD203B41FA5}">
                      <a16:colId xmlns:a16="http://schemas.microsoft.com/office/drawing/2014/main" val="20000"/>
                    </a:ext>
                  </a:extLst>
                </a:gridCol>
                <a:gridCol w="1644098">
                  <a:extLst>
                    <a:ext uri="{9D8B030D-6E8A-4147-A177-3AD203B41FA5}">
                      <a16:colId xmlns:a16="http://schemas.microsoft.com/office/drawing/2014/main" val="20001"/>
                    </a:ext>
                  </a:extLst>
                </a:gridCol>
                <a:gridCol w="1644098">
                  <a:extLst>
                    <a:ext uri="{9D8B030D-6E8A-4147-A177-3AD203B41FA5}">
                      <a16:colId xmlns:a16="http://schemas.microsoft.com/office/drawing/2014/main" val="20002"/>
                    </a:ext>
                  </a:extLst>
                </a:gridCol>
                <a:gridCol w="1644098">
                  <a:extLst>
                    <a:ext uri="{9D8B030D-6E8A-4147-A177-3AD203B41FA5}">
                      <a16:colId xmlns:a16="http://schemas.microsoft.com/office/drawing/2014/main" val="20003"/>
                    </a:ext>
                  </a:extLst>
                </a:gridCol>
              </a:tblGrid>
              <a:tr h="542689">
                <a:tc>
                  <a:txBody>
                    <a:bodyPr/>
                    <a:lstStyle/>
                    <a:p>
                      <a:pPr algn="ctr"/>
                      <a:r>
                        <a:rPr lang="en-US" dirty="0"/>
                        <a:t>Applicant ID</a:t>
                      </a:r>
                    </a:p>
                  </a:txBody>
                  <a:tcPr/>
                </a:tc>
                <a:tc>
                  <a:txBody>
                    <a:bodyPr/>
                    <a:lstStyle/>
                    <a:p>
                      <a:pPr algn="ctr"/>
                      <a:r>
                        <a:rPr lang="en-US" dirty="0"/>
                        <a:t> GPA</a:t>
                      </a:r>
                    </a:p>
                  </a:txBody>
                  <a:tcPr/>
                </a:tc>
                <a:tc>
                  <a:txBody>
                    <a:bodyPr/>
                    <a:lstStyle/>
                    <a:p>
                      <a:pPr algn="ctr"/>
                      <a:r>
                        <a:rPr lang="en-US" dirty="0"/>
                        <a:t>Test results</a:t>
                      </a:r>
                    </a:p>
                  </a:txBody>
                  <a:tcPr/>
                </a:tc>
                <a:tc>
                  <a:txBody>
                    <a:bodyPr/>
                    <a:lstStyle/>
                    <a:p>
                      <a:pPr algn="ctr"/>
                      <a:r>
                        <a:rPr lang="en-US" dirty="0"/>
                        <a:t>Accepted</a:t>
                      </a:r>
                    </a:p>
                  </a:txBody>
                  <a:tcPr/>
                </a:tc>
                <a:extLst>
                  <a:ext uri="{0D108BD9-81ED-4DB2-BD59-A6C34878D82A}">
                    <a16:rowId xmlns:a16="http://schemas.microsoft.com/office/drawing/2014/main" val="10000"/>
                  </a:ext>
                </a:extLst>
              </a:tr>
              <a:tr h="542689">
                <a:tc>
                  <a:txBody>
                    <a:bodyPr/>
                    <a:lstStyle/>
                    <a:p>
                      <a:r>
                        <a:rPr lang="en-US" dirty="0"/>
                        <a:t>0</a:t>
                      </a:r>
                    </a:p>
                  </a:txBody>
                  <a:tcPr/>
                </a:tc>
                <a:tc>
                  <a:txBody>
                    <a:bodyPr/>
                    <a:lstStyle/>
                    <a:p>
                      <a:r>
                        <a:rPr lang="en-US" dirty="0"/>
                        <a:t>3.5</a:t>
                      </a:r>
                    </a:p>
                  </a:txBody>
                  <a:tcPr/>
                </a:tc>
                <a:tc>
                  <a:txBody>
                    <a:bodyPr/>
                    <a:lstStyle/>
                    <a:p>
                      <a:r>
                        <a:rPr lang="en-US" dirty="0"/>
                        <a:t>2.4</a:t>
                      </a:r>
                    </a:p>
                  </a:txBody>
                  <a:tcPr/>
                </a:tc>
                <a:tc>
                  <a:txBody>
                    <a:bodyPr/>
                    <a:lstStyle/>
                    <a:p>
                      <a:r>
                        <a:rPr lang="en-US" dirty="0"/>
                        <a:t>False</a:t>
                      </a:r>
                    </a:p>
                  </a:txBody>
                  <a:tcPr/>
                </a:tc>
                <a:extLst>
                  <a:ext uri="{0D108BD9-81ED-4DB2-BD59-A6C34878D82A}">
                    <a16:rowId xmlns:a16="http://schemas.microsoft.com/office/drawing/2014/main" val="10001"/>
                  </a:ext>
                </a:extLst>
              </a:tr>
              <a:tr h="542689">
                <a:tc>
                  <a:txBody>
                    <a:bodyPr/>
                    <a:lstStyle/>
                    <a:p>
                      <a:r>
                        <a:rPr lang="en-US" dirty="0"/>
                        <a:t>1</a:t>
                      </a:r>
                    </a:p>
                  </a:txBody>
                  <a:tcPr/>
                </a:tc>
                <a:tc>
                  <a:txBody>
                    <a:bodyPr/>
                    <a:lstStyle/>
                    <a:p>
                      <a:r>
                        <a:rPr lang="en-US" dirty="0"/>
                        <a:t>4</a:t>
                      </a:r>
                    </a:p>
                  </a:txBody>
                  <a:tcPr/>
                </a:tc>
                <a:tc>
                  <a:txBody>
                    <a:bodyPr/>
                    <a:lstStyle/>
                    <a:p>
                      <a:r>
                        <a:rPr lang="en-US" dirty="0"/>
                        <a:t>2.2</a:t>
                      </a:r>
                    </a:p>
                  </a:txBody>
                  <a:tcPr/>
                </a:tc>
                <a:tc>
                  <a:txBody>
                    <a:bodyPr/>
                    <a:lstStyle/>
                    <a:p>
                      <a:r>
                        <a:rPr lang="en-US" dirty="0"/>
                        <a:t>False</a:t>
                      </a:r>
                    </a:p>
                  </a:txBody>
                  <a:tcPr/>
                </a:tc>
                <a:extLst>
                  <a:ext uri="{0D108BD9-81ED-4DB2-BD59-A6C34878D82A}">
                    <a16:rowId xmlns:a16="http://schemas.microsoft.com/office/drawing/2014/main" val="10002"/>
                  </a:ext>
                </a:extLst>
              </a:tr>
              <a:tr h="542689">
                <a:tc>
                  <a:txBody>
                    <a:bodyPr/>
                    <a:lstStyle/>
                    <a:p>
                      <a:r>
                        <a:rPr lang="en-US" dirty="0"/>
                        <a:t>2</a:t>
                      </a:r>
                    </a:p>
                  </a:txBody>
                  <a:tcPr/>
                </a:tc>
                <a:tc>
                  <a:txBody>
                    <a:bodyPr/>
                    <a:lstStyle/>
                    <a:p>
                      <a:r>
                        <a:rPr lang="en-US" dirty="0"/>
                        <a:t>4.2</a:t>
                      </a:r>
                    </a:p>
                  </a:txBody>
                  <a:tcPr/>
                </a:tc>
                <a:tc>
                  <a:txBody>
                    <a:bodyPr/>
                    <a:lstStyle/>
                    <a:p>
                      <a:r>
                        <a:rPr lang="en-US" dirty="0"/>
                        <a:t>4.3</a:t>
                      </a:r>
                    </a:p>
                  </a:txBody>
                  <a:tcPr/>
                </a:tc>
                <a:tc>
                  <a:txBody>
                    <a:bodyPr/>
                    <a:lstStyle/>
                    <a:p>
                      <a:r>
                        <a:rPr lang="en-US" dirty="0"/>
                        <a:t>True</a:t>
                      </a:r>
                    </a:p>
                  </a:txBody>
                  <a:tcPr/>
                </a:tc>
                <a:extLst>
                  <a:ext uri="{0D108BD9-81ED-4DB2-BD59-A6C34878D82A}">
                    <a16:rowId xmlns:a16="http://schemas.microsoft.com/office/drawing/2014/main" val="10003"/>
                  </a:ext>
                </a:extLst>
              </a:tr>
              <a:tr h="542689">
                <a:tc>
                  <a:txBody>
                    <a:bodyPr/>
                    <a:lstStyle/>
                    <a:p>
                      <a:r>
                        <a:rPr lang="en-US" dirty="0"/>
                        <a:t>3</a:t>
                      </a:r>
                    </a:p>
                  </a:txBody>
                  <a:tcPr/>
                </a:tc>
                <a:tc>
                  <a:txBody>
                    <a:bodyPr/>
                    <a:lstStyle/>
                    <a:p>
                      <a:r>
                        <a:rPr lang="en-US" dirty="0"/>
                        <a:t>4.8</a:t>
                      </a:r>
                    </a:p>
                  </a:txBody>
                  <a:tcPr/>
                </a:tc>
                <a:tc>
                  <a:txBody>
                    <a:bodyPr/>
                    <a:lstStyle/>
                    <a:p>
                      <a:r>
                        <a:rPr lang="en-US" dirty="0"/>
                        <a:t>2.9</a:t>
                      </a:r>
                    </a:p>
                  </a:txBody>
                  <a:tcPr/>
                </a:tc>
                <a:tc>
                  <a:txBody>
                    <a:bodyPr/>
                    <a:lstStyle/>
                    <a:p>
                      <a:r>
                        <a:rPr lang="en-US" dirty="0"/>
                        <a:t>False</a:t>
                      </a:r>
                    </a:p>
                  </a:txBody>
                  <a:tcPr/>
                </a:tc>
                <a:extLst>
                  <a:ext uri="{0D108BD9-81ED-4DB2-BD59-A6C34878D82A}">
                    <a16:rowId xmlns:a16="http://schemas.microsoft.com/office/drawing/2014/main" val="10004"/>
                  </a:ext>
                </a:extLst>
              </a:tr>
              <a:tr h="542689">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5"/>
                  </a:ext>
                </a:extLst>
              </a:tr>
            </a:tbl>
          </a:graphicData>
        </a:graphic>
      </p:graphicFrame>
      <p:sp>
        <p:nvSpPr>
          <p:cNvPr id="4" name="Rectangle 3"/>
          <p:cNvSpPr/>
          <p:nvPr/>
        </p:nvSpPr>
        <p:spPr>
          <a:xfrm>
            <a:off x="2699792" y="1412776"/>
            <a:ext cx="3312368" cy="3240360"/>
          </a:xfrm>
          <a:prstGeom prst="rect">
            <a:avLst/>
          </a:prstGeom>
          <a:solidFill>
            <a:schemeClr val="accent1">
              <a:alpha val="6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53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SMC THEME 4">
  <a:themeElements>
    <a:clrScheme name="Custom 1">
      <a:dk1>
        <a:srgbClr val="002060"/>
      </a:dk1>
      <a:lt1>
        <a:srgbClr val="FFFFFF"/>
      </a:lt1>
      <a:dk2>
        <a:srgbClr val="09055B"/>
      </a:dk2>
      <a:lt2>
        <a:srgbClr val="FFFFFF"/>
      </a:lt2>
      <a:accent1>
        <a:srgbClr val="002060"/>
      </a:accent1>
      <a:accent2>
        <a:srgbClr val="002060"/>
      </a:accent2>
      <a:accent3>
        <a:srgbClr val="97BAFF"/>
      </a:accent3>
      <a:accent4>
        <a:srgbClr val="D5E3FF"/>
      </a:accent4>
      <a:accent5>
        <a:srgbClr val="002060"/>
      </a:accent5>
      <a:accent6>
        <a:srgbClr val="002060"/>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SMC THEME 4</Template>
  <TotalTime>0</TotalTime>
  <Words>1180</Words>
  <Application>Microsoft Office PowerPoint</Application>
  <PresentationFormat>On-screen Show (4:3)</PresentationFormat>
  <Paragraphs>276</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Courier New</vt:lpstr>
      <vt:lpstr>Times New Roman</vt:lpstr>
      <vt:lpstr>SMC THEME 4</vt:lpstr>
      <vt:lpstr>PowerPoint Presentation</vt:lpstr>
      <vt:lpstr>PowerPoint Presentation</vt:lpstr>
      <vt:lpstr>Recap</vt:lpstr>
      <vt:lpstr>Objective</vt:lpstr>
      <vt:lpstr>PowerPoint Presentation</vt:lpstr>
      <vt:lpstr>What is supervised learning</vt:lpstr>
      <vt:lpstr>Classification</vt:lpstr>
      <vt:lpstr>PowerPoint Presentation</vt:lpstr>
      <vt:lpstr>PowerPoint Presentation</vt:lpstr>
      <vt:lpstr>PowerPoint Presentation</vt:lpstr>
      <vt:lpstr>PowerPoint Presentation</vt:lpstr>
      <vt:lpstr>Types of Classification Models</vt:lpstr>
      <vt:lpstr>PowerPoint Presentation</vt:lpstr>
      <vt:lpstr>PowerPoint Presentation</vt:lpstr>
      <vt:lpstr>Evaluate step</vt:lpstr>
      <vt:lpstr>Overfitting</vt:lpstr>
      <vt:lpstr>PowerPoint Presentation</vt:lpstr>
      <vt:lpstr>PowerPoint Presentation</vt:lpstr>
      <vt:lpstr>Limits of accuracy: fraud example</vt:lpstr>
      <vt:lpstr>Confusion matrix</vt:lpstr>
      <vt:lpstr>False Positives (Type I error)</vt:lpstr>
      <vt:lpstr>PowerPoint Presentation</vt:lpstr>
      <vt:lpstr>False Negative (Type II error)</vt:lpstr>
      <vt:lpstr>PowerPoint Presentation</vt:lpstr>
      <vt:lpstr>PowerPoint Presentation</vt:lpstr>
      <vt:lpstr>Improving Performance</vt:lpstr>
      <vt:lpstr>Several Options</vt:lpstr>
      <vt:lpstr>Dimensionality reduction</vt:lpstr>
      <vt:lpstr>Dimensionality reduction: example</vt:lpstr>
      <vt:lpstr>PowerPoint Presentation</vt:lpstr>
      <vt:lpstr>Hyperparameter tuning</vt:lpstr>
      <vt:lpstr>PowerPoint Presentation</vt:lpstr>
      <vt:lpstr>Ensemble methods</vt:lpstr>
      <vt:lpstr>PowerPoint Presentation</vt:lpstr>
      <vt:lpstr>PowerPoint Presentation</vt:lpstr>
      <vt:lpstr>PowerPoint Presentation</vt:lpstr>
      <vt:lpstr>YAKUB TRADING GROUP - ALGORITHMIC STAFF PROMOTION </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Esere</dc:creator>
  <cp:lastModifiedBy>igah onyema</cp:lastModifiedBy>
  <cp:revision>362</cp:revision>
  <dcterms:created xsi:type="dcterms:W3CDTF">2014-10-27T18:46:45Z</dcterms:created>
  <dcterms:modified xsi:type="dcterms:W3CDTF">2021-11-23T13:00:04Z</dcterms:modified>
</cp:coreProperties>
</file>